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693" r:id="rId5"/>
    <p:sldMasterId id="2147483670" r:id="rId6"/>
  </p:sldMasterIdLst>
  <p:notesMasterIdLst>
    <p:notesMasterId r:id="rId25"/>
  </p:notesMasterIdLst>
  <p:sldIdLst>
    <p:sldId id="257" r:id="rId7"/>
    <p:sldId id="274" r:id="rId8"/>
    <p:sldId id="258" r:id="rId9"/>
    <p:sldId id="259" r:id="rId10"/>
    <p:sldId id="260" r:id="rId11"/>
    <p:sldId id="261" r:id="rId12"/>
    <p:sldId id="262" r:id="rId13"/>
    <p:sldId id="265" r:id="rId14"/>
    <p:sldId id="263" r:id="rId15"/>
    <p:sldId id="266" r:id="rId16"/>
    <p:sldId id="264" r:id="rId17"/>
    <p:sldId id="272" r:id="rId18"/>
    <p:sldId id="271" r:id="rId19"/>
    <p:sldId id="267" r:id="rId20"/>
    <p:sldId id="270" r:id="rId21"/>
    <p:sldId id="268" r:id="rId22"/>
    <p:sldId id="269"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85" autoAdjust="0"/>
    <p:restoredTop sz="82844" autoAdjust="0"/>
  </p:normalViewPr>
  <p:slideViewPr>
    <p:cSldViewPr snapToGrid="0">
      <p:cViewPr varScale="1">
        <p:scale>
          <a:sx n="91" d="100"/>
          <a:sy n="91" d="100"/>
        </p:scale>
        <p:origin x="14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A983E-4745-4BB1-A728-EA8664D84E1C}"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A92D4-06B7-466A-AE30-89127FE16DE9}" type="slidenum">
              <a:rPr lang="en-US" smtClean="0"/>
              <a:t>‹#›</a:t>
            </a:fld>
            <a:endParaRPr lang="en-US"/>
          </a:p>
        </p:txBody>
      </p:sp>
    </p:spTree>
    <p:extLst>
      <p:ext uri="{BB962C8B-B14F-4D97-AF65-F5344CB8AC3E}">
        <p14:creationId xmlns:p14="http://schemas.microsoft.com/office/powerpoint/2010/main" val="190948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*Note: This slide is animated!*</a:t>
            </a:r>
          </a:p>
          <a:p>
            <a:r>
              <a:rPr lang="en-US" b="0" dirty="0"/>
              <a:t>Carbon dioxide is the most abundant greenhouse gas in our atmosphere, however it cycles between different areas of our earth.</a:t>
            </a:r>
          </a:p>
          <a:p>
            <a:endParaRPr lang="en-US" b="0" dirty="0"/>
          </a:p>
          <a:p>
            <a:r>
              <a:rPr lang="en-US" b="0" dirty="0"/>
              <a:t>This is the carbon cycle. We have five carbon “sinks,” or places where carbon can be stored. These are the atmosphere, oceans, living things like plants, rocks and soils, and fossil fuels.</a:t>
            </a:r>
          </a:p>
          <a:p>
            <a:r>
              <a:rPr lang="en-US" b="0" dirty="0"/>
              <a:t>Carbon cycles in and out of these sinks in many different ways.</a:t>
            </a:r>
          </a:p>
          <a:p>
            <a:endParaRPr lang="en-US" b="0" dirty="0"/>
          </a:p>
          <a:p>
            <a:r>
              <a:rPr lang="en-US" b="0" dirty="0"/>
              <a:t>Carbon dissolves into the ocean and releases carbon to the atmosphere.</a:t>
            </a:r>
          </a:p>
          <a:p>
            <a:endParaRPr lang="en-US" b="0" dirty="0"/>
          </a:p>
          <a:p>
            <a:r>
              <a:rPr lang="en-US" b="0" dirty="0"/>
              <a:t>Photosynthesis allows plants to take in carbon and plant respiration, decomposition and combustion releases carbon from the biosphere into the into the atmosphere</a:t>
            </a:r>
          </a:p>
          <a:p>
            <a:endParaRPr lang="en-US" b="0" dirty="0"/>
          </a:p>
          <a:p>
            <a:r>
              <a:rPr lang="en-US" b="0" dirty="0"/>
              <a:t>Volcanic eruptions release carbon from the lithosphere into the atmosphere and rock weathering can store carbon in rocks, taking it from the atmosphere into the lithosphere</a:t>
            </a:r>
          </a:p>
          <a:p>
            <a:endParaRPr lang="en-US" b="0" dirty="0"/>
          </a:p>
          <a:p>
            <a:r>
              <a:rPr lang="en-US" b="0" dirty="0"/>
              <a:t>Living things can deposit carbon into soils and fossil carbon deposits, which were once living plants</a:t>
            </a:r>
          </a:p>
          <a:p>
            <a:endParaRPr lang="en-US" b="0" dirty="0"/>
          </a:p>
          <a:p>
            <a:r>
              <a:rPr lang="en-US" b="0" dirty="0"/>
              <a:t>Combusting or burning fossil fuels that are stored deep in our earth moves carbon back into the atmosphere</a:t>
            </a:r>
          </a:p>
        </p:txBody>
      </p:sp>
      <p:sp>
        <p:nvSpPr>
          <p:cNvPr id="4" name="Slide Number Placeholder 3"/>
          <p:cNvSpPr>
            <a:spLocks noGrp="1"/>
          </p:cNvSpPr>
          <p:nvPr>
            <p:ph type="sldNum" sz="quarter" idx="5"/>
          </p:nvPr>
        </p:nvSpPr>
        <p:spPr/>
        <p:txBody>
          <a:bodyPr/>
          <a:lstStyle/>
          <a:p>
            <a:fld id="{AABA92D4-06B7-466A-AE30-89127FE16DE9}" type="slidenum">
              <a:rPr lang="en-US" smtClean="0"/>
              <a:t>3</a:t>
            </a:fld>
            <a:endParaRPr lang="en-US"/>
          </a:p>
        </p:txBody>
      </p:sp>
    </p:spTree>
    <p:extLst>
      <p:ext uri="{BB962C8B-B14F-4D97-AF65-F5344CB8AC3E}">
        <p14:creationId xmlns:p14="http://schemas.microsoft.com/office/powerpoint/2010/main" val="2122932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12</a:t>
            </a:fld>
            <a:endParaRPr lang="en-US"/>
          </a:p>
        </p:txBody>
      </p:sp>
    </p:spTree>
    <p:extLst>
      <p:ext uri="{BB962C8B-B14F-4D97-AF65-F5344CB8AC3E}">
        <p14:creationId xmlns:p14="http://schemas.microsoft.com/office/powerpoint/2010/main" val="3086114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*Animated to highlight modeled temperatures from only natural drivers, only human drivers, and human and natural drivers combined*</a:t>
            </a:r>
          </a:p>
          <a:p>
            <a:endParaRPr lang="en-US" dirty="0"/>
          </a:p>
          <a:p>
            <a:r>
              <a:rPr lang="en-US" dirty="0"/>
              <a:t>Comparing climate models to observed temperatures is one way we can identify the causes of the climate change the earth is experiencing.</a:t>
            </a:r>
          </a:p>
          <a:p>
            <a:endParaRPr lang="en-US" dirty="0"/>
          </a:p>
          <a:p>
            <a:r>
              <a:rPr lang="en-US" dirty="0"/>
              <a:t>We can look more closely at the causes of the increase in global temperatures since the Industrial Revolution as well. The blue line here represents natural temperature drivers, such as changes in how the Earth orbits around the sun, volcanic activity, and changes in insolation. If our global climate was only changed by these natural factors, the earth would have experienced a much more moderate temperature increase, less than 0.5°F by 2010. </a:t>
            </a:r>
          </a:p>
          <a:p>
            <a:endParaRPr lang="en-US" dirty="0"/>
          </a:p>
          <a:p>
            <a:r>
              <a:rPr lang="en-US" dirty="0"/>
              <a:t>If only humans were driving the increase in global temperatures, the earth would have about a 1.2°F increase in temperature. </a:t>
            </a:r>
          </a:p>
          <a:p>
            <a:endParaRPr lang="en-US" dirty="0"/>
          </a:p>
          <a:p>
            <a:r>
              <a:rPr lang="en-US" dirty="0"/>
              <a:t>When we combining both human and natural drivers, which is the yellow line, we can model temperatures that more closely resemble observed trends (black line) of an increase of global temperature around 2°F.</a:t>
            </a:r>
          </a:p>
        </p:txBody>
      </p:sp>
      <p:sp>
        <p:nvSpPr>
          <p:cNvPr id="4" name="Slide Number Placeholder 3"/>
          <p:cNvSpPr>
            <a:spLocks noGrp="1"/>
          </p:cNvSpPr>
          <p:nvPr>
            <p:ph type="sldNum" sz="quarter" idx="5"/>
          </p:nvPr>
        </p:nvSpPr>
        <p:spPr/>
        <p:txBody>
          <a:bodyPr/>
          <a:lstStyle/>
          <a:p>
            <a:fld id="{AABA92D4-06B7-466A-AE30-89127FE16DE9}" type="slidenum">
              <a:rPr lang="en-US" smtClean="0"/>
              <a:t>13</a:t>
            </a:fld>
            <a:endParaRPr lang="en-US"/>
          </a:p>
        </p:txBody>
      </p:sp>
    </p:spTree>
    <p:extLst>
      <p:ext uri="{BB962C8B-B14F-4D97-AF65-F5344CB8AC3E}">
        <p14:creationId xmlns:p14="http://schemas.microsoft.com/office/powerpoint/2010/main" val="276142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*Animated to show each line of evidence one by one*</a:t>
            </a:r>
          </a:p>
          <a:p>
            <a:endParaRPr lang="en-US" dirty="0"/>
          </a:p>
          <a:p>
            <a:r>
              <a:rPr lang="en-US" dirty="0"/>
              <a:t>How else can we tell that humans are affecting the increase in global temperatures?</a:t>
            </a:r>
          </a:p>
          <a:p>
            <a:endParaRPr lang="en-US" dirty="0"/>
          </a:p>
          <a:p>
            <a:r>
              <a:rPr lang="en-US" dirty="0"/>
              <a:t>We can use simple chemistry – we know that when we extract fossil fuel and combust it, CO2 will be released.</a:t>
            </a:r>
          </a:p>
          <a:p>
            <a:endParaRPr lang="en-US" dirty="0"/>
          </a:p>
          <a:p>
            <a:r>
              <a:rPr lang="en-US" dirty="0"/>
              <a:t>We can use general accounting – this is comparing what and how much fossil fuel is burned with how much CO2 is being emitted. </a:t>
            </a:r>
          </a:p>
          <a:p>
            <a:endParaRPr lang="en-US" dirty="0"/>
          </a:p>
          <a:p>
            <a:r>
              <a:rPr lang="en-US" dirty="0"/>
              <a:t>We can use chemical analysis to determine the types of carbon being emitted over time. Natural sources contain different isotopes of carbon than fossil fuels. When analyze carbon in our environment, we see that it overwhelmingly has the chemical symbol from fossil fuels. Likewise, this carbon is very old (no longer contains 12C).</a:t>
            </a:r>
          </a:p>
          <a:p>
            <a:endParaRPr lang="en-US" dirty="0"/>
          </a:p>
          <a:p>
            <a:endParaRPr lang="en-US" dirty="0"/>
          </a:p>
          <a:p>
            <a:r>
              <a:rPr lang="en-US" dirty="0"/>
              <a:t>Image credits:</a:t>
            </a:r>
          </a:p>
          <a:p>
            <a:r>
              <a:rPr lang="en-US" dirty="0"/>
              <a:t>Simple Chemistry - combustion: University of Calgary. https://energyeducation.ca/encyclopedia/Anthropogenic_carbon_emissions</a:t>
            </a:r>
          </a:p>
          <a:p>
            <a:r>
              <a:rPr lang="en-US" dirty="0"/>
              <a:t>Simple Chemistry – greenhouse effect: Ecosystems United. https://sendthewholebattalion.files.wordpress.com/2016/02/sunearthdiagram.jpg?w=525</a:t>
            </a:r>
          </a:p>
          <a:p>
            <a:r>
              <a:rPr lang="en-US" dirty="0"/>
              <a:t>Accounting: Corporate Finance Institute: https://cdn.corporatefinanceinstitute.com/assets/carbon-accounting-1024x819.jpg</a:t>
            </a:r>
          </a:p>
          <a:p>
            <a:r>
              <a:rPr lang="en-US" dirty="0"/>
              <a:t>Chemical Analysis: Skeptical Science. https://skepticalscience.com//pics/Carbon12_13_14.jpg</a:t>
            </a:r>
          </a:p>
        </p:txBody>
      </p:sp>
      <p:sp>
        <p:nvSpPr>
          <p:cNvPr id="4" name="Slide Number Placeholder 3"/>
          <p:cNvSpPr>
            <a:spLocks noGrp="1"/>
          </p:cNvSpPr>
          <p:nvPr>
            <p:ph type="sldNum" sz="quarter" idx="5"/>
          </p:nvPr>
        </p:nvSpPr>
        <p:spPr/>
        <p:txBody>
          <a:bodyPr/>
          <a:lstStyle/>
          <a:p>
            <a:fld id="{AABA92D4-06B7-466A-AE30-89127FE16DE9}" type="slidenum">
              <a:rPr lang="en-US" smtClean="0"/>
              <a:t>14</a:t>
            </a:fld>
            <a:endParaRPr lang="en-US"/>
          </a:p>
        </p:txBody>
      </p:sp>
    </p:spTree>
    <p:extLst>
      <p:ext uri="{BB962C8B-B14F-4D97-AF65-F5344CB8AC3E}">
        <p14:creationId xmlns:p14="http://schemas.microsoft.com/office/powerpoint/2010/main" val="3237226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*Animated to show each line of evidence one by one*</a:t>
            </a:r>
          </a:p>
          <a:p>
            <a:endParaRPr lang="en-US" dirty="0"/>
          </a:p>
          <a:p>
            <a:r>
              <a:rPr lang="en-US" dirty="0"/>
              <a:t>How else can we tell that humans are affecting the increase in global temperatures? (continued)</a:t>
            </a:r>
          </a:p>
          <a:p>
            <a:endParaRPr lang="en-US" dirty="0"/>
          </a:p>
          <a:p>
            <a:r>
              <a:rPr lang="en-US" dirty="0"/>
              <a:t>Physics and thermal dynamics helps us understand that greenhouse gases, like CO2, absorb heat and contribute to the greenhouse effect.</a:t>
            </a:r>
          </a:p>
          <a:p>
            <a:endParaRPr lang="en-US" dirty="0"/>
          </a:p>
          <a:p>
            <a:r>
              <a:rPr lang="en-US" dirty="0"/>
              <a:t>We can also monitor and compare environmental conditions, such as temperature and atmospheric CO2 concentration.</a:t>
            </a:r>
          </a:p>
          <a:p>
            <a:endParaRPr lang="en-US" dirty="0"/>
          </a:p>
          <a:p>
            <a:r>
              <a:rPr lang="en-US" dirty="0"/>
              <a:t>How do we know this is human-caused?</a:t>
            </a:r>
          </a:p>
          <a:p>
            <a:r>
              <a:rPr lang="en-US" dirty="0"/>
              <a:t>How are humans impacting climate via changes we make?</a:t>
            </a:r>
          </a:p>
          <a:p>
            <a:endParaRPr lang="en-US" dirty="0"/>
          </a:p>
          <a:p>
            <a:r>
              <a:rPr lang="en-US" dirty="0"/>
              <a:t>Image credits:</a:t>
            </a:r>
          </a:p>
          <a:p>
            <a:r>
              <a:rPr lang="en-US" dirty="0"/>
              <a:t>Physics: Ecosystems United. https://sendthewholebattalion.files.wordpress.com/2016/02/sunearthdiagram.jpg?w=525</a:t>
            </a:r>
          </a:p>
          <a:p>
            <a:r>
              <a:rPr lang="en-US" dirty="0"/>
              <a:t>Monitoring: Climate Central. https://images.ctfassets.net/cxgxgstp8r5d/cm-892-graphic-annual-co2-peak-and-temperature/ecb9597fe288fdd22584f8cd5cc4c787/2022GHG_CO2AndTemp_en_title_lg.jpg</a:t>
            </a:r>
          </a:p>
        </p:txBody>
      </p:sp>
      <p:sp>
        <p:nvSpPr>
          <p:cNvPr id="4" name="Slide Number Placeholder 3"/>
          <p:cNvSpPr>
            <a:spLocks noGrp="1"/>
          </p:cNvSpPr>
          <p:nvPr>
            <p:ph type="sldNum" sz="quarter" idx="5"/>
          </p:nvPr>
        </p:nvSpPr>
        <p:spPr/>
        <p:txBody>
          <a:bodyPr/>
          <a:lstStyle/>
          <a:p>
            <a:fld id="{AABA92D4-06B7-466A-AE30-89127FE16DE9}" type="slidenum">
              <a:rPr lang="en-US" smtClean="0"/>
              <a:t>15</a:t>
            </a:fld>
            <a:endParaRPr lang="en-US"/>
          </a:p>
        </p:txBody>
      </p:sp>
    </p:spTree>
    <p:extLst>
      <p:ext uri="{BB962C8B-B14F-4D97-AF65-F5344CB8AC3E}">
        <p14:creationId xmlns:p14="http://schemas.microsoft.com/office/powerpoint/2010/main" val="3031223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*Animated to for each factor to pop up one by one.*</a:t>
            </a:r>
          </a:p>
          <a:p>
            <a:endParaRPr lang="en-US" dirty="0"/>
          </a:p>
          <a:p>
            <a:r>
              <a:rPr lang="en-US" dirty="0"/>
              <a:t>Humans have contributed to changes in global warming and in local climates. These changes have a few different causes:</a:t>
            </a:r>
          </a:p>
          <a:p>
            <a:pPr marL="228600" indent="-228600">
              <a:buAutoNum type="arabicPeriod"/>
            </a:pPr>
            <a:r>
              <a:rPr lang="en-US" dirty="0"/>
              <a:t>We have drastically changed the Earth’s landscapes. We have cleared land that was once forested, built cities, planted miles and miles of agriculture, etc. This results in reducing our greenhouse gas sinks, such as major forested areas. This also changes how energy moves through and is stored in our Earth’s systems. This means, for example, that an area that previously might have been cool might now be warm because it no longer has the surface cover that would reflect insolation.</a:t>
            </a:r>
          </a:p>
          <a:p>
            <a:pPr marL="228600" indent="-228600">
              <a:buAutoNum type="arabicPeriod"/>
            </a:pPr>
            <a:r>
              <a:rPr lang="en-US" dirty="0"/>
              <a:t>As we know, we use fossil fuels to power our cars, electricity, industry, and so forth. This combustion results in greenhouse gases being released. As we release greenhouse gases, we increase the greenhouse effect. This also combines with our changes in land use. We are adding more greenhouse gases, but reducing the amount of carbon storage options.</a:t>
            </a:r>
          </a:p>
          <a:p>
            <a:pPr marL="228600" indent="-228600">
              <a:buAutoNum type="arabicPeriod"/>
            </a:pPr>
            <a:r>
              <a:rPr lang="en-US" dirty="0"/>
              <a:t>We also have aerosols (small solid or liquid particles suspended in the atmosphere) from urban areas, transportation, industry, agriculture, and burning biomass. This results in an increased greenhouse effect, increase in clouds and reflection of insolation (causing changes in energy at the surface and thus changes in local climates), ozone depletion, acid rain and deposition, human health effects such as respiratory ailments, and reduced visibility.</a:t>
            </a:r>
          </a:p>
          <a:p>
            <a:endParaRPr lang="en-US" dirty="0"/>
          </a:p>
          <a:p>
            <a:r>
              <a:rPr lang="en-US" dirty="0"/>
              <a:t>Image credits:</a:t>
            </a:r>
          </a:p>
          <a:p>
            <a:r>
              <a:rPr lang="en-US" dirty="0"/>
              <a:t>Aerosols: NOAA. https://www.climate.gov/news-features/feed/state-science-factsheet-aerosols-and-climate-updated</a:t>
            </a:r>
          </a:p>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16</a:t>
            </a:fld>
            <a:endParaRPr lang="en-US"/>
          </a:p>
        </p:txBody>
      </p:sp>
    </p:spTree>
    <p:extLst>
      <p:ext uri="{BB962C8B-B14F-4D97-AF65-F5344CB8AC3E}">
        <p14:creationId xmlns:p14="http://schemas.microsoft.com/office/powerpoint/2010/main" val="353267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Without greenhouse gases to absorb and hold longwave radiation close to the earth’s surface, Earth would be too cold to support life as we know it (blue).</a:t>
            </a:r>
          </a:p>
          <a:p>
            <a:endParaRPr lang="en-US" dirty="0"/>
          </a:p>
          <a:p>
            <a:r>
              <a:rPr lang="en-US" dirty="0"/>
              <a:t>With a moderate amount of greenhouse gases (yellow), Earth can maintain a livable temperature.</a:t>
            </a:r>
          </a:p>
          <a:p>
            <a:endParaRPr lang="en-US" dirty="0"/>
          </a:p>
          <a:p>
            <a:r>
              <a:rPr lang="en-US" dirty="0"/>
              <a:t>With too much (red) greenhouse gases, Earth becomes too warm and results in climate change like we are seeing today.</a:t>
            </a:r>
          </a:p>
        </p:txBody>
      </p:sp>
      <p:sp>
        <p:nvSpPr>
          <p:cNvPr id="4" name="Slide Number Placeholder 3"/>
          <p:cNvSpPr>
            <a:spLocks noGrp="1"/>
          </p:cNvSpPr>
          <p:nvPr>
            <p:ph type="sldNum" sz="quarter" idx="5"/>
          </p:nvPr>
        </p:nvSpPr>
        <p:spPr/>
        <p:txBody>
          <a:bodyPr/>
          <a:lstStyle/>
          <a:p>
            <a:fld id="{AABA92D4-06B7-466A-AE30-89127FE16DE9}" type="slidenum">
              <a:rPr lang="en-US" smtClean="0"/>
              <a:t>4</a:t>
            </a:fld>
            <a:endParaRPr lang="en-US"/>
          </a:p>
        </p:txBody>
      </p:sp>
    </p:spTree>
    <p:extLst>
      <p:ext uri="{BB962C8B-B14F-4D97-AF65-F5344CB8AC3E}">
        <p14:creationId xmlns:p14="http://schemas.microsoft.com/office/powerpoint/2010/main" val="1393276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*Boxes are animated to highlight specific data trends*</a:t>
            </a:r>
          </a:p>
          <a:p>
            <a:r>
              <a:rPr lang="en-US" dirty="0"/>
              <a:t>CO2 concentrations have been increasing in our atmosphere since the Industrial Revolution, which began in about the mid-1800’s in the United States. Prior to this, you can see that atmospheric CO2 concentrations, which is the blue line, and CO2 emissions, which is the gray line, were relatively stable.</a:t>
            </a:r>
          </a:p>
          <a:p>
            <a:endParaRPr lang="en-US" dirty="0"/>
          </a:p>
          <a:p>
            <a:r>
              <a:rPr lang="en-US" dirty="0"/>
              <a:t>As we look into the start of the Industrial Revolution through to present day, we can see a steady increase in CO2 emissions, which correlates to the rise in atmospheric CO2 around the same time frame and amplitude.</a:t>
            </a:r>
          </a:p>
        </p:txBody>
      </p:sp>
      <p:sp>
        <p:nvSpPr>
          <p:cNvPr id="4" name="Slide Number Placeholder 3"/>
          <p:cNvSpPr>
            <a:spLocks noGrp="1"/>
          </p:cNvSpPr>
          <p:nvPr>
            <p:ph type="sldNum" sz="quarter" idx="5"/>
          </p:nvPr>
        </p:nvSpPr>
        <p:spPr/>
        <p:txBody>
          <a:bodyPr/>
          <a:lstStyle/>
          <a:p>
            <a:fld id="{AABA92D4-06B7-466A-AE30-89127FE16DE9}" type="slidenum">
              <a:rPr lang="en-US" smtClean="0"/>
              <a:t>5</a:t>
            </a:fld>
            <a:endParaRPr lang="en-US"/>
          </a:p>
        </p:txBody>
      </p:sp>
    </p:spTree>
    <p:extLst>
      <p:ext uri="{BB962C8B-B14F-4D97-AF65-F5344CB8AC3E}">
        <p14:creationId xmlns:p14="http://schemas.microsoft.com/office/powerpoint/2010/main" val="597631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animated to more easily see the yearly patterns in CO2 concentrations*</a:t>
            </a:r>
          </a:p>
          <a:p>
            <a:r>
              <a:rPr lang="en-US" dirty="0"/>
              <a:t>Since 1958, atmospheric CO2 concentrations have been recorded daily at Mauna Loa Observatory, Hawaii.</a:t>
            </a:r>
          </a:p>
          <a:p>
            <a:r>
              <a:rPr lang="en-US" dirty="0"/>
              <a:t>When we look at the big picture, we can see that concentrations have steadily increased since 1958. </a:t>
            </a:r>
          </a:p>
          <a:p>
            <a:endParaRPr lang="en-US" dirty="0"/>
          </a:p>
          <a:p>
            <a:r>
              <a:rPr lang="en-US" dirty="0"/>
              <a:t>When we look closer at just a couple of years, we can see a zig zag pattern indicating an annual increase in CO2 concentrations that starts in the fall and an annual decrease in CO2 concentrations that starts in the spring. What you are seeing is the plant photosynthesis and decay part of the carbon cycle. Plants take in CO2 to grow during the spring and summer. They start to die, leaves fall, etc. and this will start to decay, releasing CO2 back into the atmosphere as the plants and plant litter decompose.</a:t>
            </a:r>
          </a:p>
          <a:p>
            <a:endParaRPr lang="en-US" dirty="0"/>
          </a:p>
          <a:p>
            <a:r>
              <a:rPr lang="en-US" dirty="0"/>
              <a:t>While we can see the annual effect that plants have on the atmosphere, CO2 concentrations have steadily increased throughout the years.</a:t>
            </a:r>
          </a:p>
        </p:txBody>
      </p:sp>
      <p:sp>
        <p:nvSpPr>
          <p:cNvPr id="4" name="Slide Number Placeholder 3"/>
          <p:cNvSpPr>
            <a:spLocks noGrp="1"/>
          </p:cNvSpPr>
          <p:nvPr>
            <p:ph type="sldNum" sz="quarter" idx="5"/>
          </p:nvPr>
        </p:nvSpPr>
        <p:spPr/>
        <p:txBody>
          <a:bodyPr/>
          <a:lstStyle/>
          <a:p>
            <a:fld id="{AABA92D4-06B7-466A-AE30-89127FE16DE9}" type="slidenum">
              <a:rPr lang="en-US" smtClean="0"/>
              <a:t>6</a:t>
            </a:fld>
            <a:endParaRPr lang="en-US"/>
          </a:p>
        </p:txBody>
      </p:sp>
    </p:spTree>
    <p:extLst>
      <p:ext uri="{BB962C8B-B14F-4D97-AF65-F5344CB8AC3E}">
        <p14:creationId xmlns:p14="http://schemas.microsoft.com/office/powerpoint/2010/main" val="2598744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warming of the Earth as a whole, temperature has increased about 2°F since the Industrial Revolution.</a:t>
            </a:r>
          </a:p>
          <a:p>
            <a:endParaRPr lang="en-US" dirty="0"/>
          </a:p>
          <a:p>
            <a:r>
              <a:rPr lang="en-US" dirty="0"/>
              <a:t>The graph is showing annual temperature anomalies from the 1901-2000 global average baseline. Starting at the Industrial Revolution through about the 1940’s, temperatures were well below this average. After this time, there is a general increase in temperature anomalies, especially starting in the 1980’s where all annual average temperatures have been well above average.</a:t>
            </a:r>
          </a:p>
        </p:txBody>
      </p:sp>
      <p:sp>
        <p:nvSpPr>
          <p:cNvPr id="4" name="Slide Number Placeholder 3"/>
          <p:cNvSpPr>
            <a:spLocks noGrp="1"/>
          </p:cNvSpPr>
          <p:nvPr>
            <p:ph type="sldNum" sz="quarter" idx="5"/>
          </p:nvPr>
        </p:nvSpPr>
        <p:spPr/>
        <p:txBody>
          <a:bodyPr/>
          <a:lstStyle/>
          <a:p>
            <a:fld id="{AABA92D4-06B7-466A-AE30-89127FE16DE9}" type="slidenum">
              <a:rPr lang="en-US" smtClean="0"/>
              <a:t>7</a:t>
            </a:fld>
            <a:endParaRPr lang="en-US"/>
          </a:p>
        </p:txBody>
      </p:sp>
    </p:spTree>
    <p:extLst>
      <p:ext uri="{BB962C8B-B14F-4D97-AF65-F5344CB8AC3E}">
        <p14:creationId xmlns:p14="http://schemas.microsoft.com/office/powerpoint/2010/main" val="3813075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warming stripes and is a visual representation of the change in temperature since the start of the Industrial Revolution. Each stripe (bar) represents the average annual temperature. Blue stripes show cooler temperatures and red stripes show warmer temperatures.</a:t>
            </a:r>
          </a:p>
          <a:p>
            <a:endParaRPr lang="en-US" dirty="0"/>
          </a:p>
          <a:p>
            <a:r>
              <a:rPr lang="en-US" dirty="0"/>
              <a:t>As with the previous graph, the trend in this data is towards warmer global temperatures</a:t>
            </a:r>
          </a:p>
        </p:txBody>
      </p:sp>
      <p:sp>
        <p:nvSpPr>
          <p:cNvPr id="4" name="Slide Number Placeholder 3"/>
          <p:cNvSpPr>
            <a:spLocks noGrp="1"/>
          </p:cNvSpPr>
          <p:nvPr>
            <p:ph type="sldNum" sz="quarter" idx="5"/>
          </p:nvPr>
        </p:nvSpPr>
        <p:spPr/>
        <p:txBody>
          <a:bodyPr/>
          <a:lstStyle/>
          <a:p>
            <a:fld id="{AABA92D4-06B7-466A-AE30-89127FE16DE9}" type="slidenum">
              <a:rPr lang="en-US" smtClean="0"/>
              <a:t>8</a:t>
            </a:fld>
            <a:endParaRPr lang="en-US"/>
          </a:p>
        </p:txBody>
      </p:sp>
    </p:spTree>
    <p:extLst>
      <p:ext uri="{BB962C8B-B14F-4D97-AF65-F5344CB8AC3E}">
        <p14:creationId xmlns:p14="http://schemas.microsoft.com/office/powerpoint/2010/main" val="1789742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*Animated to highlight specific regions for first three points</a:t>
            </a:r>
          </a:p>
          <a:p>
            <a:r>
              <a:rPr lang="en-US" dirty="0"/>
              <a:t>Some very general trends in global climate:</a:t>
            </a:r>
          </a:p>
          <a:p>
            <a:endParaRPr lang="en-US" dirty="0"/>
          </a:p>
          <a:p>
            <a:r>
              <a:rPr lang="en-US" dirty="0"/>
              <a:t>The Arctic is warming faster than other locations on Earth.</a:t>
            </a:r>
          </a:p>
          <a:p>
            <a:endParaRPr lang="en-US" dirty="0"/>
          </a:p>
          <a:p>
            <a:r>
              <a:rPr lang="en-US" dirty="0"/>
              <a:t>Land is generally warming faster than water.</a:t>
            </a:r>
          </a:p>
          <a:p>
            <a:endParaRPr lang="en-US" dirty="0"/>
          </a:p>
          <a:p>
            <a:r>
              <a:rPr lang="en-US" dirty="0"/>
              <a:t>Snow cover, sea ice, and ice sheets are losing ice.</a:t>
            </a:r>
          </a:p>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9</a:t>
            </a:fld>
            <a:endParaRPr lang="en-US"/>
          </a:p>
        </p:txBody>
      </p:sp>
    </p:spTree>
    <p:extLst>
      <p:ext uri="{BB962C8B-B14F-4D97-AF65-F5344CB8AC3E}">
        <p14:creationId xmlns:p14="http://schemas.microsoft.com/office/powerpoint/2010/main" val="2037042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is animated to highlight specific regions – first Brazil and South Africa, then USA and Russia*</a:t>
            </a:r>
          </a:p>
          <a:p>
            <a:r>
              <a:rPr lang="en-US" dirty="0"/>
              <a:t>When we look more closely at the warming stripes for specific regions, we see a different trend than what we saw for the Earth as a whole.</a:t>
            </a:r>
          </a:p>
          <a:p>
            <a:endParaRPr lang="en-US" dirty="0"/>
          </a:p>
          <a:p>
            <a:r>
              <a:rPr lang="en-US" dirty="0"/>
              <a:t>Brazil and South Africa more closely follow the global pattern, whereas the USA and Russia have both experienced different patterns in when warming began and how severe it has become.</a:t>
            </a:r>
          </a:p>
          <a:p>
            <a:endParaRPr lang="en-US" dirty="0"/>
          </a:p>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10</a:t>
            </a:fld>
            <a:endParaRPr lang="en-US"/>
          </a:p>
        </p:txBody>
      </p:sp>
    </p:spTree>
    <p:extLst>
      <p:ext uri="{BB962C8B-B14F-4D97-AF65-F5344CB8AC3E}">
        <p14:creationId xmlns:p14="http://schemas.microsoft.com/office/powerpoint/2010/main" val="1853688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11</a:t>
            </a:fld>
            <a:endParaRPr lang="en-US"/>
          </a:p>
        </p:txBody>
      </p:sp>
    </p:spTree>
    <p:extLst>
      <p:ext uri="{BB962C8B-B14F-4D97-AF65-F5344CB8AC3E}">
        <p14:creationId xmlns:p14="http://schemas.microsoft.com/office/powerpoint/2010/main" val="157361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4DAB-7232-6B60-8B8C-C792023BAA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84110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FD38-67CB-6C31-85B1-8EAF171E47EA}"/>
              </a:ext>
            </a:extLst>
          </p:cNvPr>
          <p:cNvSpPr>
            <a:spLocks noGrp="1"/>
          </p:cNvSpPr>
          <p:nvPr>
            <p:ph type="ctrTitle"/>
          </p:nvPr>
        </p:nvSpPr>
        <p:spPr>
          <a:xfrm>
            <a:off x="2119223" y="1113736"/>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E23F44-D66E-047B-4F46-3282900D41BB}"/>
              </a:ext>
            </a:extLst>
          </p:cNvPr>
          <p:cNvSpPr>
            <a:spLocks noGrp="1"/>
          </p:cNvSpPr>
          <p:nvPr>
            <p:ph type="subTitle" idx="1"/>
          </p:nvPr>
        </p:nvSpPr>
        <p:spPr>
          <a:xfrm>
            <a:off x="2119223" y="3593411"/>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3278EB1F-E363-82CB-C7D3-AE5765F48C7B}"/>
              </a:ext>
            </a:extLst>
          </p:cNvPr>
          <p:cNvSpPr>
            <a:spLocks noGrp="1"/>
          </p:cNvSpPr>
          <p:nvPr>
            <p:ph type="sldNum" sz="quarter" idx="12"/>
          </p:nvPr>
        </p:nvSpPr>
        <p:spPr>
          <a:xfrm>
            <a:off x="9448800" y="6492875"/>
            <a:ext cx="2743200" cy="365125"/>
          </a:xfrm>
          <a:prstGeom prst="rect">
            <a:avLst/>
          </a:prstGeo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592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95CF-D2A4-217A-C015-AF3AF5E4F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D1D8FC-A219-C7CE-3A69-ACBFCAA16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222246B-5C0B-BE24-62B4-7D54239420D7}"/>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2556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3B9B-1486-2E4F-F730-6594C42C313B}"/>
              </a:ext>
            </a:extLst>
          </p:cNvPr>
          <p:cNvSpPr>
            <a:spLocks noGrp="1"/>
          </p:cNvSpPr>
          <p:nvPr>
            <p:ph type="title"/>
          </p:nvPr>
        </p:nvSpPr>
        <p:spPr>
          <a:xfrm>
            <a:off x="1737623" y="1333501"/>
            <a:ext cx="10209962"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7641D5B-D9EE-CE4E-9524-F61C0CF99EAD}"/>
              </a:ext>
            </a:extLst>
          </p:cNvPr>
          <p:cNvSpPr>
            <a:spLocks noGrp="1"/>
          </p:cNvSpPr>
          <p:nvPr>
            <p:ph type="body" idx="1"/>
          </p:nvPr>
        </p:nvSpPr>
        <p:spPr>
          <a:xfrm>
            <a:off x="1737623" y="4229580"/>
            <a:ext cx="102099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5F4900AC-C4E1-6FCB-0EAC-5622782F163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34425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D11C-6924-9B86-D1E7-F3F9717D2342}"/>
              </a:ext>
            </a:extLst>
          </p:cNvPr>
          <p:cNvSpPr>
            <a:spLocks noGrp="1"/>
          </p:cNvSpPr>
          <p:nvPr>
            <p:ph type="title"/>
          </p:nvPr>
        </p:nvSpPr>
        <p:spPr>
          <a:xfrm>
            <a:off x="1673526" y="365125"/>
            <a:ext cx="1032581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063C7C6-5638-E8ED-73D4-1BB408BA5C1C}"/>
              </a:ext>
            </a:extLst>
          </p:cNvPr>
          <p:cNvSpPr>
            <a:spLocks noGrp="1"/>
          </p:cNvSpPr>
          <p:nvPr>
            <p:ph sz="half" idx="1"/>
          </p:nvPr>
        </p:nvSpPr>
        <p:spPr>
          <a:xfrm>
            <a:off x="1673526" y="1834251"/>
            <a:ext cx="5032074" cy="45147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917F648-5D25-354B-B1D9-34ADE31F5B46}"/>
              </a:ext>
            </a:extLst>
          </p:cNvPr>
          <p:cNvSpPr>
            <a:spLocks noGrp="1"/>
          </p:cNvSpPr>
          <p:nvPr>
            <p:ph sz="half" idx="2"/>
          </p:nvPr>
        </p:nvSpPr>
        <p:spPr>
          <a:xfrm>
            <a:off x="6858000" y="1834252"/>
            <a:ext cx="5141342" cy="4514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18AFEFEF-FABC-61E1-90BC-21C7347B8659}"/>
              </a:ext>
            </a:extLst>
          </p:cNvPr>
          <p:cNvSpPr>
            <a:spLocks noGrp="1"/>
          </p:cNvSpPr>
          <p:nvPr>
            <p:ph type="sldNum" sz="quarter" idx="12"/>
          </p:nvPr>
        </p:nvSpPr>
        <p:spPr>
          <a:xfrm>
            <a:off x="9448800" y="6492875"/>
            <a:ext cx="2743200" cy="365125"/>
          </a:xfrm>
        </p:spPr>
        <p:txBody>
          <a:bodyPr/>
          <a:lstStyle>
            <a:lvl1pPr algn="r">
              <a:defRPr>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5400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A395-FCBD-E146-3A89-D97D71E3F438}"/>
              </a:ext>
            </a:extLst>
          </p:cNvPr>
          <p:cNvSpPr>
            <a:spLocks noGrp="1"/>
          </p:cNvSpPr>
          <p:nvPr>
            <p:ph type="title"/>
          </p:nvPr>
        </p:nvSpPr>
        <p:spPr>
          <a:xfrm>
            <a:off x="1656272" y="382378"/>
            <a:ext cx="10377577"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8672789-AAF2-7702-4207-1064535B7CDF}"/>
              </a:ext>
            </a:extLst>
          </p:cNvPr>
          <p:cNvSpPr>
            <a:spLocks noGrp="1"/>
          </p:cNvSpPr>
          <p:nvPr>
            <p:ph type="body" idx="1"/>
          </p:nvPr>
        </p:nvSpPr>
        <p:spPr>
          <a:xfrm>
            <a:off x="1656272" y="1698416"/>
            <a:ext cx="50866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1080F2-D709-4E5E-4272-A9CE93C841EB}"/>
              </a:ext>
            </a:extLst>
          </p:cNvPr>
          <p:cNvSpPr>
            <a:spLocks noGrp="1"/>
          </p:cNvSpPr>
          <p:nvPr>
            <p:ph sz="half" idx="2"/>
          </p:nvPr>
        </p:nvSpPr>
        <p:spPr>
          <a:xfrm>
            <a:off x="1656272" y="2522328"/>
            <a:ext cx="5086691" cy="38698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7CE2F-14F3-1938-4E9E-10A8684A7217}"/>
              </a:ext>
            </a:extLst>
          </p:cNvPr>
          <p:cNvSpPr>
            <a:spLocks noGrp="1"/>
          </p:cNvSpPr>
          <p:nvPr>
            <p:ph type="body" sz="quarter" idx="3"/>
          </p:nvPr>
        </p:nvSpPr>
        <p:spPr>
          <a:xfrm>
            <a:off x="6917588" y="1698416"/>
            <a:ext cx="511626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BAE64E2-B884-8741-C721-7AC0750E2060}"/>
              </a:ext>
            </a:extLst>
          </p:cNvPr>
          <p:cNvSpPr>
            <a:spLocks noGrp="1"/>
          </p:cNvSpPr>
          <p:nvPr>
            <p:ph sz="quarter" idx="4"/>
          </p:nvPr>
        </p:nvSpPr>
        <p:spPr>
          <a:xfrm>
            <a:off x="6917588" y="2522328"/>
            <a:ext cx="5116261" cy="3869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9BCC99FD-BFF4-9830-DC7B-F12D478E3B20}"/>
              </a:ext>
            </a:extLst>
          </p:cNvPr>
          <p:cNvSpPr>
            <a:spLocks noGrp="1"/>
          </p:cNvSpPr>
          <p:nvPr>
            <p:ph type="sldNum" sz="quarter" idx="10"/>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4463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7201-256A-BF1E-9F39-5B8894725AED}"/>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34227AA-E17F-B4D6-DAEE-50FA5D21D56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54550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6A2D6CD-E1A9-349F-7A73-5E705F3297D5}"/>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15799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9FFE-4EF3-1A32-0D56-AB59CBFD69F0}"/>
              </a:ext>
            </a:extLst>
          </p:cNvPr>
          <p:cNvSpPr>
            <a:spLocks noGrp="1"/>
          </p:cNvSpPr>
          <p:nvPr>
            <p:ph type="title"/>
          </p:nvPr>
        </p:nvSpPr>
        <p:spPr>
          <a:xfrm>
            <a:off x="1650671" y="454024"/>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6546E-BBD5-1512-9E22-71F0CA3B705F}"/>
              </a:ext>
            </a:extLst>
          </p:cNvPr>
          <p:cNvSpPr>
            <a:spLocks noGrp="1"/>
          </p:cNvSpPr>
          <p:nvPr>
            <p:ph idx="1"/>
          </p:nvPr>
        </p:nvSpPr>
        <p:spPr>
          <a:xfrm>
            <a:off x="5873301" y="99218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D63859-51FA-2DE2-84F9-5CAEC78D8A79}"/>
              </a:ext>
            </a:extLst>
          </p:cNvPr>
          <p:cNvSpPr>
            <a:spLocks noGrp="1"/>
          </p:cNvSpPr>
          <p:nvPr>
            <p:ph type="body" sz="half" idx="2"/>
          </p:nvPr>
        </p:nvSpPr>
        <p:spPr>
          <a:xfrm>
            <a:off x="1650671" y="205422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CD1B2819-DFD6-8DB4-18AE-4E6A35F3DE7F}"/>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8489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E979-1434-B729-1E49-ACF29531F7EA}"/>
              </a:ext>
            </a:extLst>
          </p:cNvPr>
          <p:cNvSpPr>
            <a:spLocks noGrp="1"/>
          </p:cNvSpPr>
          <p:nvPr>
            <p:ph type="title"/>
          </p:nvPr>
        </p:nvSpPr>
        <p:spPr>
          <a:xfrm>
            <a:off x="1676400" y="543464"/>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A4D1A9-C235-ABA5-A423-454AF9EF70B0}"/>
              </a:ext>
            </a:extLst>
          </p:cNvPr>
          <p:cNvSpPr>
            <a:spLocks noGrp="1"/>
          </p:cNvSpPr>
          <p:nvPr>
            <p:ph type="pic" idx="1"/>
          </p:nvPr>
        </p:nvSpPr>
        <p:spPr>
          <a:xfrm>
            <a:off x="5864525" y="10816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305842-5F03-50C6-3CB3-7300EA93EB1F}"/>
              </a:ext>
            </a:extLst>
          </p:cNvPr>
          <p:cNvSpPr>
            <a:spLocks noGrp="1"/>
          </p:cNvSpPr>
          <p:nvPr>
            <p:ph type="body" sz="half" idx="2"/>
          </p:nvPr>
        </p:nvSpPr>
        <p:spPr>
          <a:xfrm>
            <a:off x="1676400" y="214366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D3DB058E-8B96-B982-1DB3-AF6E02B3A334}"/>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3568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F315-A550-A11A-5697-0ED03880CB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6AC589-F1D9-31C8-31DE-EE56349D10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E499B1E2-9D64-02CC-796B-6AA9618A8C2A}"/>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90119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AC81-E8E5-1EFA-FA9A-56C85FE49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4B9CC5-9BEE-21CE-D1AB-39E9294BC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7BB201FB-D061-92D9-A682-4DD4FA705465}"/>
              </a:ext>
            </a:extLst>
          </p:cNvPr>
          <p:cNvSpPr>
            <a:spLocks noGrp="1"/>
          </p:cNvSpPr>
          <p:nvPr>
            <p:ph type="sldNum" sz="quarter" idx="4"/>
          </p:nvPr>
        </p:nvSpPr>
        <p:spPr>
          <a:xfrm>
            <a:off x="11480307" y="5507342"/>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5427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519EB-8401-F817-B700-1B90A736DC54}"/>
              </a:ext>
            </a:extLst>
          </p:cNvPr>
          <p:cNvSpPr>
            <a:spLocks noGrp="1"/>
          </p:cNvSpPr>
          <p:nvPr>
            <p:ph type="title" orient="vert"/>
          </p:nvPr>
        </p:nvSpPr>
        <p:spPr>
          <a:xfrm>
            <a:off x="9423627"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ECEE1B-FA32-D653-9087-4231FF394025}"/>
              </a:ext>
            </a:extLst>
          </p:cNvPr>
          <p:cNvSpPr>
            <a:spLocks noGrp="1"/>
          </p:cNvSpPr>
          <p:nvPr>
            <p:ph type="body" orient="vert" idx="1"/>
          </p:nvPr>
        </p:nvSpPr>
        <p:spPr>
          <a:xfrm>
            <a:off x="1656271" y="365125"/>
            <a:ext cx="761495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B60CE353-063E-E838-99C8-476166B7749B}"/>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83199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9AC5-9282-FA88-75CA-11C0390577EF}"/>
              </a:ext>
            </a:extLst>
          </p:cNvPr>
          <p:cNvSpPr>
            <a:spLocks noGrp="1"/>
          </p:cNvSpPr>
          <p:nvPr>
            <p:ph type="ctrTitle"/>
          </p:nvPr>
        </p:nvSpPr>
        <p:spPr>
          <a:xfrm>
            <a:off x="1524000" y="2527540"/>
            <a:ext cx="9144000" cy="1776136"/>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F80E83-8171-7384-C9DF-B6F625585508}"/>
              </a:ext>
            </a:extLst>
          </p:cNvPr>
          <p:cNvSpPr>
            <a:spLocks noGrp="1"/>
          </p:cNvSpPr>
          <p:nvPr>
            <p:ph type="subTitle" idx="1"/>
          </p:nvPr>
        </p:nvSpPr>
        <p:spPr>
          <a:xfrm>
            <a:off x="1524000" y="4330460"/>
            <a:ext cx="9144000" cy="92734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a:extLst>
              <a:ext uri="{FF2B5EF4-FFF2-40B4-BE49-F238E27FC236}">
                <a16:creationId xmlns:a16="http://schemas.microsoft.com/office/drawing/2014/main" id="{E8E34F40-FC50-EBE2-351B-0758440A7E90}"/>
              </a:ext>
            </a:extLst>
          </p:cNvPr>
          <p:cNvSpPr txBox="1"/>
          <p:nvPr userDrawn="1"/>
        </p:nvSpPr>
        <p:spPr>
          <a:xfrm>
            <a:off x="9950240" y="6262256"/>
            <a:ext cx="1573948" cy="584775"/>
          </a:xfrm>
          <a:prstGeom prst="rect">
            <a:avLst/>
          </a:prstGeom>
          <a:noFill/>
        </p:spPr>
        <p:txBody>
          <a:bodyPr wrap="square">
            <a:spAutoFit/>
          </a:bodyPr>
          <a:lstStyle/>
          <a:p>
            <a:pPr algn="l"/>
            <a:r>
              <a:rPr lang="en-US" sz="800" dirty="0">
                <a:solidFill>
                  <a:schemeClr val="bg1"/>
                </a:solidFill>
              </a:rPr>
              <a:t>This material is based upon work supported by the National Science Foundation (NSF) under Grant #2315364.</a:t>
            </a:r>
          </a:p>
        </p:txBody>
      </p:sp>
      <p:pic>
        <p:nvPicPr>
          <p:cNvPr id="8" name="Picture 4">
            <a:extLst>
              <a:ext uri="{FF2B5EF4-FFF2-40B4-BE49-F238E27FC236}">
                <a16:creationId xmlns:a16="http://schemas.microsoft.com/office/drawing/2014/main" id="{5F8ADBEF-A7F7-903B-EBD4-0AFEACAA409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12484" y="6173015"/>
            <a:ext cx="675558" cy="6755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CC4F418-B31E-B87B-E93C-71FB284E2E75}"/>
              </a:ext>
            </a:extLst>
          </p:cNvPr>
          <p:cNvPicPr>
            <a:picLocks noChangeAspect="1"/>
          </p:cNvPicPr>
          <p:nvPr userDrawn="1"/>
        </p:nvPicPr>
        <p:blipFill>
          <a:blip r:embed="rId3"/>
          <a:stretch>
            <a:fillRect/>
          </a:stretch>
        </p:blipFill>
        <p:spPr>
          <a:xfrm>
            <a:off x="9120186" y="6290537"/>
            <a:ext cx="827343" cy="522072"/>
          </a:xfrm>
          <a:prstGeom prst="rect">
            <a:avLst/>
          </a:prstGeom>
        </p:spPr>
      </p:pic>
    </p:spTree>
    <p:extLst>
      <p:ext uri="{BB962C8B-B14F-4D97-AF65-F5344CB8AC3E}">
        <p14:creationId xmlns:p14="http://schemas.microsoft.com/office/powerpoint/2010/main" val="207571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117F-4A1D-AE78-5D69-83808BBFBDE8}"/>
              </a:ext>
            </a:extLst>
          </p:cNvPr>
          <p:cNvSpPr>
            <a:spLocks noGrp="1"/>
          </p:cNvSpPr>
          <p:nvPr>
            <p:ph type="title"/>
          </p:nvPr>
        </p:nvSpPr>
        <p:spPr>
          <a:xfrm>
            <a:off x="831850" y="13102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7E6026-85E2-FB12-213B-77139C034AF9}"/>
              </a:ext>
            </a:extLst>
          </p:cNvPr>
          <p:cNvSpPr>
            <a:spLocks noGrp="1"/>
          </p:cNvSpPr>
          <p:nvPr>
            <p:ph type="body" idx="1"/>
          </p:nvPr>
        </p:nvSpPr>
        <p:spPr>
          <a:xfrm>
            <a:off x="831850" y="41899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B03A238D-0250-752E-1CE1-39573C18E381}"/>
              </a:ext>
            </a:extLst>
          </p:cNvPr>
          <p:cNvSpPr>
            <a:spLocks noGrp="1"/>
          </p:cNvSpPr>
          <p:nvPr>
            <p:ph type="sldNum" sz="quarter" idx="4"/>
          </p:nvPr>
        </p:nvSpPr>
        <p:spPr>
          <a:xfrm>
            <a:off x="11480307" y="5507588"/>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21899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629F-4DB8-F0F8-4BE5-E15CB04823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0A74D-81AF-886C-9056-B1D358E05196}"/>
              </a:ext>
            </a:extLst>
          </p:cNvPr>
          <p:cNvSpPr>
            <a:spLocks noGrp="1"/>
          </p:cNvSpPr>
          <p:nvPr>
            <p:ph sz="half" idx="1"/>
          </p:nvPr>
        </p:nvSpPr>
        <p:spPr>
          <a:xfrm>
            <a:off x="838200" y="1825624"/>
            <a:ext cx="5181600" cy="4046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E927C9-37E5-F0CF-E6FA-E00ED3CAD205}"/>
              </a:ext>
            </a:extLst>
          </p:cNvPr>
          <p:cNvSpPr>
            <a:spLocks noGrp="1"/>
          </p:cNvSpPr>
          <p:nvPr>
            <p:ph sz="half" idx="2"/>
          </p:nvPr>
        </p:nvSpPr>
        <p:spPr>
          <a:xfrm>
            <a:off x="6172200" y="1825624"/>
            <a:ext cx="5181600" cy="40468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58115D67-ED5D-99B0-B97A-20322C783B2B}"/>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89240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032F-7B94-3FB4-81B5-4F64A3D77B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5FD426-687F-220C-FCB7-5B2F6FC1A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92AC3-81DA-6852-BA7C-23597A3D60BA}"/>
              </a:ext>
            </a:extLst>
          </p:cNvPr>
          <p:cNvSpPr>
            <a:spLocks noGrp="1"/>
          </p:cNvSpPr>
          <p:nvPr>
            <p:ph sz="half" idx="2"/>
          </p:nvPr>
        </p:nvSpPr>
        <p:spPr>
          <a:xfrm>
            <a:off x="839788" y="2505075"/>
            <a:ext cx="5157787"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9DBFA2-CA2E-D9BE-E279-99F1A9758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957099-56F7-CA6A-73BD-1BC54B63EE00}"/>
              </a:ext>
            </a:extLst>
          </p:cNvPr>
          <p:cNvSpPr>
            <a:spLocks noGrp="1"/>
          </p:cNvSpPr>
          <p:nvPr>
            <p:ph sz="quarter" idx="4"/>
          </p:nvPr>
        </p:nvSpPr>
        <p:spPr>
          <a:xfrm>
            <a:off x="6172200" y="2505075"/>
            <a:ext cx="5183188"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BA3186F-EA90-996E-E257-9FD8A5B162B1}"/>
              </a:ext>
            </a:extLst>
          </p:cNvPr>
          <p:cNvSpPr>
            <a:spLocks noGrp="1"/>
          </p:cNvSpPr>
          <p:nvPr>
            <p:ph type="sldNum" sz="quarter" idx="10"/>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421199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2FF7-936E-1098-1325-8FBFA96A7B2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31A6014C-F897-D180-D2D0-76243206C320}"/>
              </a:ext>
            </a:extLst>
          </p:cNvPr>
          <p:cNvSpPr>
            <a:spLocks noGrp="1"/>
          </p:cNvSpPr>
          <p:nvPr>
            <p:ph type="sldNum" sz="quarter" idx="12"/>
          </p:nvPr>
        </p:nvSpPr>
        <p:spPr>
          <a:xfrm>
            <a:off x="88777" y="6351686"/>
            <a:ext cx="585186" cy="365125"/>
          </a:xfrm>
          <a:prstGeom prst="rect">
            <a:avLst/>
          </a:prstGeom>
        </p:spPr>
        <p:txBody>
          <a:bodyPr/>
          <a:lstStyle/>
          <a:p>
            <a:fld id="{646A08C2-F1AA-406A-B85D-C4BBE3739B51}" type="slidenum">
              <a:rPr lang="en-US" smtClean="0"/>
              <a:t>‹#›</a:t>
            </a:fld>
            <a:endParaRPr lang="en-US"/>
          </a:p>
        </p:txBody>
      </p:sp>
      <p:sp>
        <p:nvSpPr>
          <p:cNvPr id="3" name="Slide Number Placeholder 5">
            <a:extLst>
              <a:ext uri="{FF2B5EF4-FFF2-40B4-BE49-F238E27FC236}">
                <a16:creationId xmlns:a16="http://schemas.microsoft.com/office/drawing/2014/main" id="{E20C4B33-B508-C2B9-CA90-7358953D8B3C}"/>
              </a:ext>
            </a:extLst>
          </p:cNvPr>
          <p:cNvSpPr txBox="1">
            <a:spLocks/>
          </p:cNvSpPr>
          <p:nvPr userDrawn="1"/>
        </p:nvSpPr>
        <p:spPr>
          <a:xfrm>
            <a:off x="11473337" y="5507347"/>
            <a:ext cx="58518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6A08C2-F1AA-406A-B85D-C4BBE3739B51}" type="slidenum">
              <a:rPr lang="en-US" smtClean="0"/>
              <a:pPr/>
              <a:t>‹#›</a:t>
            </a:fld>
            <a:endParaRPr lang="en-US"/>
          </a:p>
        </p:txBody>
      </p:sp>
    </p:spTree>
    <p:extLst>
      <p:ext uri="{BB962C8B-B14F-4D97-AF65-F5344CB8AC3E}">
        <p14:creationId xmlns:p14="http://schemas.microsoft.com/office/powerpoint/2010/main" val="383064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B78D985-8D63-BF07-7741-FE3E4F257E9D}"/>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25304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D783-91A9-F238-18EB-A9C83E206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1E12A3-700C-A673-A9B4-57C756FA21CB}"/>
              </a:ext>
            </a:extLst>
          </p:cNvPr>
          <p:cNvSpPr>
            <a:spLocks noGrp="1"/>
          </p:cNvSpPr>
          <p:nvPr>
            <p:ph idx="1"/>
          </p:nvPr>
        </p:nvSpPr>
        <p:spPr>
          <a:xfrm>
            <a:off x="5183188" y="457200"/>
            <a:ext cx="6172200" cy="54152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95E5195-2809-EF66-C6E8-13ED17D04320}"/>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717EBAC0-5113-1236-FD66-119E34C5D170}"/>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95571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52CC-0900-6113-5532-6376CE641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A46FF-94DC-CE9F-453C-04CD35B1FB6A}"/>
              </a:ext>
            </a:extLst>
          </p:cNvPr>
          <p:cNvSpPr>
            <a:spLocks noGrp="1"/>
          </p:cNvSpPr>
          <p:nvPr>
            <p:ph type="pic" idx="1"/>
          </p:nvPr>
        </p:nvSpPr>
        <p:spPr>
          <a:xfrm>
            <a:off x="5180012" y="457200"/>
            <a:ext cx="6172200" cy="541527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1DDBFD-061D-CA59-935F-9B2FEF871267}"/>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8557C351-0C4E-EE5E-D06E-8FC359F1A0D2}"/>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9235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EC176-411C-A2C3-D9B2-E4B06EA71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C700A13-E690-21D9-5EAF-B76F6F52E181}"/>
              </a:ext>
            </a:extLst>
          </p:cNvPr>
          <p:cNvSpPr>
            <a:spLocks noGrp="1"/>
          </p:cNvSpPr>
          <p:nvPr>
            <p:ph type="body" idx="1"/>
          </p:nvPr>
        </p:nvSpPr>
        <p:spPr>
          <a:xfrm>
            <a:off x="838200" y="1825625"/>
            <a:ext cx="10515600" cy="40468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D78E90-514A-0A91-9E1B-E1790453E44A}"/>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pic>
        <p:nvPicPr>
          <p:cNvPr id="8" name="Picture 7" descr="Blue and white text with white text&#10;&#10;Description automatically generated">
            <a:extLst>
              <a:ext uri="{FF2B5EF4-FFF2-40B4-BE49-F238E27FC236}">
                <a16:creationId xmlns:a16="http://schemas.microsoft.com/office/drawing/2014/main" id="{9D42D173-801E-CD02-3D33-7ABC7469455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1461" y="6029593"/>
            <a:ext cx="1800471" cy="801773"/>
          </a:xfrm>
          <a:prstGeom prst="rect">
            <a:avLst/>
          </a:prstGeom>
        </p:spPr>
      </p:pic>
      <p:cxnSp>
        <p:nvCxnSpPr>
          <p:cNvPr id="10" name="Straight Connector 9">
            <a:extLst>
              <a:ext uri="{FF2B5EF4-FFF2-40B4-BE49-F238E27FC236}">
                <a16:creationId xmlns:a16="http://schemas.microsoft.com/office/drawing/2014/main" id="{4985044C-2049-8A35-490E-C7C4C3A894CD}"/>
              </a:ext>
            </a:extLst>
          </p:cNvPr>
          <p:cNvCxnSpPr>
            <a:cxnSpLocks/>
          </p:cNvCxnSpPr>
          <p:nvPr userDrawn="1"/>
        </p:nvCxnSpPr>
        <p:spPr>
          <a:xfrm>
            <a:off x="0" y="5989910"/>
            <a:ext cx="1219200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09C99E-F6B0-4990-00CF-1ECE6FD0F846}"/>
              </a:ext>
            </a:extLst>
          </p:cNvPr>
          <p:cNvSpPr txBox="1"/>
          <p:nvPr userDrawn="1"/>
        </p:nvSpPr>
        <p:spPr>
          <a:xfrm>
            <a:off x="10412083" y="6102855"/>
            <a:ext cx="1208442" cy="630942"/>
          </a:xfrm>
          <a:prstGeom prst="rect">
            <a:avLst/>
          </a:prstGeom>
          <a:noFill/>
        </p:spPr>
        <p:txBody>
          <a:bodyPr wrap="square">
            <a:spAutoFit/>
          </a:bodyPr>
          <a:lstStyle/>
          <a:p>
            <a:pPr algn="l"/>
            <a:r>
              <a:rPr lang="en-US" sz="700" dirty="0"/>
              <a:t>This material is based upon work supported by the National Science Foundation (NSF) under Grant #2315364.</a:t>
            </a:r>
          </a:p>
        </p:txBody>
      </p:sp>
      <p:pic>
        <p:nvPicPr>
          <p:cNvPr id="14" name="Picture 4">
            <a:extLst>
              <a:ext uri="{FF2B5EF4-FFF2-40B4-BE49-F238E27FC236}">
                <a16:creationId xmlns:a16="http://schemas.microsoft.com/office/drawing/2014/main" id="{A2903977-83CF-C2DC-7FD5-6A38C49012C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535303" y="6125739"/>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6338"/>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FD4472-6AF7-22CB-EC2A-F77A32B16D6D}"/>
              </a:ext>
            </a:extLst>
          </p:cNvPr>
          <p:cNvSpPr>
            <a:spLocks noGrp="1"/>
          </p:cNvSpPr>
          <p:nvPr>
            <p:ph type="title"/>
          </p:nvPr>
        </p:nvSpPr>
        <p:spPr>
          <a:xfrm>
            <a:off x="1673526" y="365125"/>
            <a:ext cx="10325816"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B93662F-D65E-6605-0A94-AB5668B0D396}"/>
              </a:ext>
            </a:extLst>
          </p:cNvPr>
          <p:cNvSpPr>
            <a:spLocks noGrp="1"/>
          </p:cNvSpPr>
          <p:nvPr>
            <p:ph type="body" idx="1"/>
          </p:nvPr>
        </p:nvSpPr>
        <p:spPr>
          <a:xfrm>
            <a:off x="1673525" y="1825624"/>
            <a:ext cx="10325816" cy="4583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E99EE20E-B0EF-DA70-2CA5-2B856D138894}"/>
              </a:ext>
            </a:extLst>
          </p:cNvPr>
          <p:cNvCxnSpPr/>
          <p:nvPr userDrawn="1"/>
        </p:nvCxnSpPr>
        <p:spPr>
          <a:xfrm>
            <a:off x="1527142" y="0"/>
            <a:ext cx="0" cy="685800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Blue and white text with white text&#10;&#10;Description automatically generated">
            <a:extLst>
              <a:ext uri="{FF2B5EF4-FFF2-40B4-BE49-F238E27FC236}">
                <a16:creationId xmlns:a16="http://schemas.microsoft.com/office/drawing/2014/main" id="{B24FC204-9527-57C2-F065-A82A1A7273C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144" y="0"/>
            <a:ext cx="1460658" cy="650449"/>
          </a:xfrm>
          <a:prstGeom prst="rect">
            <a:avLst/>
          </a:prstGeom>
        </p:spPr>
      </p:pic>
      <p:sp>
        <p:nvSpPr>
          <p:cNvPr id="11" name="TextBox 10">
            <a:extLst>
              <a:ext uri="{FF2B5EF4-FFF2-40B4-BE49-F238E27FC236}">
                <a16:creationId xmlns:a16="http://schemas.microsoft.com/office/drawing/2014/main" id="{636215D7-7E5D-82BD-1504-2E431C7BE4DF}"/>
              </a:ext>
            </a:extLst>
          </p:cNvPr>
          <p:cNvSpPr txBox="1"/>
          <p:nvPr userDrawn="1"/>
        </p:nvSpPr>
        <p:spPr>
          <a:xfrm>
            <a:off x="0" y="6227058"/>
            <a:ext cx="1056886" cy="630942"/>
          </a:xfrm>
          <a:prstGeom prst="rect">
            <a:avLst/>
          </a:prstGeom>
          <a:noFill/>
        </p:spPr>
        <p:txBody>
          <a:bodyPr wrap="square">
            <a:spAutoFit/>
          </a:bodyPr>
          <a:lstStyle/>
          <a:p>
            <a:pPr algn="l"/>
            <a:r>
              <a:rPr lang="en-US" sz="700" dirty="0">
                <a:solidFill>
                  <a:schemeClr val="bg1"/>
                </a:solidFill>
              </a:rPr>
              <a:t>This material is based upon work supported by the National Science Foundation (NSF) under Grant #2315364.</a:t>
            </a:r>
          </a:p>
        </p:txBody>
      </p:sp>
      <p:pic>
        <p:nvPicPr>
          <p:cNvPr id="12" name="Picture 4">
            <a:extLst>
              <a:ext uri="{FF2B5EF4-FFF2-40B4-BE49-F238E27FC236}">
                <a16:creationId xmlns:a16="http://schemas.microsoft.com/office/drawing/2014/main" id="{DE53A735-E1E6-AFE0-8712-A411C8FEC32E}"/>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88631" y="6267745"/>
            <a:ext cx="496171" cy="4961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a:extLst>
              <a:ext uri="{FF2B5EF4-FFF2-40B4-BE49-F238E27FC236}">
                <a16:creationId xmlns:a16="http://schemas.microsoft.com/office/drawing/2014/main" id="{21DB5F9F-59E5-D04D-2636-3D3B2D7CFC20}"/>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0594956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71A16-7BB2-0E62-4D8B-56C701572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DF98C5-A62B-FB5E-2D70-65B3098A7A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Blue and white text with white text&#10;&#10;Description automatically generated">
            <a:extLst>
              <a:ext uri="{FF2B5EF4-FFF2-40B4-BE49-F238E27FC236}">
                <a16:creationId xmlns:a16="http://schemas.microsoft.com/office/drawing/2014/main" id="{3A231B36-E8C6-4A9E-D46E-5800D7416D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309" y="106333"/>
            <a:ext cx="5243382" cy="2334943"/>
          </a:xfrm>
          <a:prstGeom prst="rect">
            <a:avLst/>
          </a:prstGeom>
        </p:spPr>
      </p:pic>
    </p:spTree>
    <p:extLst>
      <p:ext uri="{BB962C8B-B14F-4D97-AF65-F5344CB8AC3E}">
        <p14:creationId xmlns:p14="http://schemas.microsoft.com/office/powerpoint/2010/main" val="1018112164"/>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microsoft.com/office/2007/relationships/hdphoto" Target="../media/hdphoto7.wdp"/><Relationship Id="rId5" Type="http://schemas.openxmlformats.org/officeDocument/2006/relationships/image" Target="../media/image28.pn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8.png"/><Relationship Id="rId7"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6.jpe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7.png"/><Relationship Id="rId12" Type="http://schemas.microsoft.com/office/2007/relationships/hdphoto" Target="../media/hdphoto3.wdp"/><Relationship Id="rId17" Type="http://schemas.microsoft.com/office/2007/relationships/hdphoto" Target="../media/hdphoto5.wdp"/><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0.png"/><Relationship Id="rId5" Type="http://schemas.microsoft.com/office/2007/relationships/hdphoto" Target="../media/hdphoto1.wdp"/><Relationship Id="rId15" Type="http://schemas.microsoft.com/office/2007/relationships/hdphoto" Target="../media/hdphoto4.wdp"/><Relationship Id="rId10" Type="http://schemas.openxmlformats.org/officeDocument/2006/relationships/image" Target="../media/image9.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E82D-2D54-2846-6FF4-A5DD2D6C08E1}"/>
              </a:ext>
            </a:extLst>
          </p:cNvPr>
          <p:cNvSpPr>
            <a:spLocks noGrp="1"/>
          </p:cNvSpPr>
          <p:nvPr>
            <p:ph type="ctrTitle"/>
          </p:nvPr>
        </p:nvSpPr>
        <p:spPr>
          <a:xfrm>
            <a:off x="368490" y="2527540"/>
            <a:ext cx="11409528" cy="1776136"/>
          </a:xfrm>
        </p:spPr>
        <p:txBody>
          <a:bodyPr/>
          <a:lstStyle/>
          <a:p>
            <a:r>
              <a:rPr lang="en-US" dirty="0"/>
              <a:t>Human Alterations to Climate</a:t>
            </a:r>
          </a:p>
        </p:txBody>
      </p:sp>
      <p:sp>
        <p:nvSpPr>
          <p:cNvPr id="3" name="Subtitle 2">
            <a:extLst>
              <a:ext uri="{FF2B5EF4-FFF2-40B4-BE49-F238E27FC236}">
                <a16:creationId xmlns:a16="http://schemas.microsoft.com/office/drawing/2014/main" id="{87472152-84ED-5695-EAC5-6DBBB473D3E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1565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3B76-E064-91FD-B172-D10C87A0E298}"/>
              </a:ext>
            </a:extLst>
          </p:cNvPr>
          <p:cNvSpPr>
            <a:spLocks noGrp="1"/>
          </p:cNvSpPr>
          <p:nvPr>
            <p:ph type="title"/>
          </p:nvPr>
        </p:nvSpPr>
        <p:spPr>
          <a:xfrm>
            <a:off x="1698712" y="-260557"/>
            <a:ext cx="10325816" cy="1325563"/>
          </a:xfrm>
        </p:spPr>
        <p:txBody>
          <a:bodyPr>
            <a:normAutofit/>
          </a:bodyPr>
          <a:lstStyle/>
          <a:p>
            <a:pPr algn="ctr"/>
            <a:r>
              <a:rPr lang="en-US" sz="4000" dirty="0"/>
              <a:t>Recent trends in climate</a:t>
            </a:r>
          </a:p>
        </p:txBody>
      </p:sp>
      <p:sp>
        <p:nvSpPr>
          <p:cNvPr id="4" name="TextBox 3">
            <a:extLst>
              <a:ext uri="{FF2B5EF4-FFF2-40B4-BE49-F238E27FC236}">
                <a16:creationId xmlns:a16="http://schemas.microsoft.com/office/drawing/2014/main" id="{6DC2ADD1-ADB8-9442-E583-8B58B01D4002}"/>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Recent climate change trends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5" name="TextBox 4">
            <a:extLst>
              <a:ext uri="{FF2B5EF4-FFF2-40B4-BE49-F238E27FC236}">
                <a16:creationId xmlns:a16="http://schemas.microsoft.com/office/drawing/2014/main" id="{AB1D2CB0-88C2-2B79-8336-C82A9DDA2016}"/>
              </a:ext>
            </a:extLst>
          </p:cNvPr>
          <p:cNvSpPr txBox="1"/>
          <p:nvPr/>
        </p:nvSpPr>
        <p:spPr>
          <a:xfrm>
            <a:off x="6096001" y="6611779"/>
            <a:ext cx="6096000" cy="246221"/>
          </a:xfrm>
          <a:prstGeom prst="rect">
            <a:avLst/>
          </a:prstGeom>
          <a:noFill/>
        </p:spPr>
        <p:txBody>
          <a:bodyPr wrap="square">
            <a:spAutoFit/>
          </a:bodyPr>
          <a:lstStyle/>
          <a:p>
            <a:pPr algn="r"/>
            <a:r>
              <a:rPr lang="en-US" sz="1000" dirty="0">
                <a:solidFill>
                  <a:schemeClr val="bg1"/>
                </a:solidFill>
              </a:rPr>
              <a:t>Image copyright University of Reading. https://www.showyourstripes.info/</a:t>
            </a:r>
          </a:p>
        </p:txBody>
      </p:sp>
      <p:pic>
        <p:nvPicPr>
          <p:cNvPr id="3076" name="Picture 4" descr="warming strip image for &lt;All of USA&gt;">
            <a:extLst>
              <a:ext uri="{FF2B5EF4-FFF2-40B4-BE49-F238E27FC236}">
                <a16:creationId xmlns:a16="http://schemas.microsoft.com/office/drawing/2014/main" id="{4F12068C-2735-0066-3297-BB5D8FCBE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525" y="819430"/>
            <a:ext cx="5101388" cy="2868867"/>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3078" name="Picture 6" descr="warming strip image for &lt;All of South Africa&gt;">
            <a:extLst>
              <a:ext uri="{FF2B5EF4-FFF2-40B4-BE49-F238E27FC236}">
                <a16:creationId xmlns:a16="http://schemas.microsoft.com/office/drawing/2014/main" id="{11D789F3-8834-0949-BFAB-2D24CFAAB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326" y="819430"/>
            <a:ext cx="5101389" cy="2868867"/>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3080" name="Picture 8" descr="warming strip image for &lt;All of Brazil&gt;">
            <a:extLst>
              <a:ext uri="{FF2B5EF4-FFF2-40B4-BE49-F238E27FC236}">
                <a16:creationId xmlns:a16="http://schemas.microsoft.com/office/drawing/2014/main" id="{7F012865-29FC-D54E-B426-BD70BDF74E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9348" y="3772836"/>
            <a:ext cx="5105565" cy="287121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4098" name="Picture 2" descr="warming strip image for &lt;All of Russia&gt;">
            <a:extLst>
              <a:ext uri="{FF2B5EF4-FFF2-40B4-BE49-F238E27FC236}">
                <a16:creationId xmlns:a16="http://schemas.microsoft.com/office/drawing/2014/main" id="{E19F11C1-52E8-1B49-E866-114249549B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326" y="3772836"/>
            <a:ext cx="5105565" cy="2871216"/>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429930-85D7-BB12-2710-E9B6E50A6571}"/>
              </a:ext>
            </a:extLst>
          </p:cNvPr>
          <p:cNvSpPr/>
          <p:nvPr/>
        </p:nvSpPr>
        <p:spPr>
          <a:xfrm>
            <a:off x="1669348" y="3772836"/>
            <a:ext cx="5101388" cy="2868867"/>
          </a:xfrm>
          <a:prstGeom prst="rect">
            <a:avLst/>
          </a:prstGeom>
          <a:noFill/>
          <a:ln w="3175"/>
          <a:effectLst>
            <a:glow rad="228600">
              <a:schemeClr val="accent1">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8A6933D-C911-0E61-DDBB-D71603B0B4B7}"/>
              </a:ext>
            </a:extLst>
          </p:cNvPr>
          <p:cNvSpPr/>
          <p:nvPr/>
        </p:nvSpPr>
        <p:spPr>
          <a:xfrm>
            <a:off x="6923136" y="819429"/>
            <a:ext cx="5101388" cy="2868867"/>
          </a:xfrm>
          <a:prstGeom prst="rect">
            <a:avLst/>
          </a:prstGeom>
          <a:noFill/>
          <a:ln w="3175"/>
          <a:effectLst>
            <a:glow rad="228600">
              <a:schemeClr val="accent1">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D07085-0B3D-2197-6F9B-C60D99947C52}"/>
              </a:ext>
            </a:extLst>
          </p:cNvPr>
          <p:cNvSpPr/>
          <p:nvPr/>
        </p:nvSpPr>
        <p:spPr>
          <a:xfrm>
            <a:off x="1659812" y="817081"/>
            <a:ext cx="5101388" cy="2868867"/>
          </a:xfrm>
          <a:prstGeom prst="rect">
            <a:avLst/>
          </a:prstGeom>
          <a:noFill/>
          <a:ln w="3175"/>
          <a:effectLst>
            <a:glow rad="228600">
              <a:schemeClr val="accent1">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41735F-9BAA-D7C4-D7AA-13C0AC9916F1}"/>
              </a:ext>
            </a:extLst>
          </p:cNvPr>
          <p:cNvSpPr/>
          <p:nvPr/>
        </p:nvSpPr>
        <p:spPr>
          <a:xfrm>
            <a:off x="6923136" y="3772836"/>
            <a:ext cx="5101388" cy="2868867"/>
          </a:xfrm>
          <a:prstGeom prst="rect">
            <a:avLst/>
          </a:prstGeom>
          <a:noFill/>
          <a:ln w="3175"/>
          <a:effectLst>
            <a:glow rad="228600">
              <a:schemeClr val="accent1">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35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8" grpId="0" animBg="1"/>
      <p:bldP spid="8" grpId="1" animBg="1"/>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3B76-E064-91FD-B172-D10C87A0E298}"/>
              </a:ext>
            </a:extLst>
          </p:cNvPr>
          <p:cNvSpPr>
            <a:spLocks noGrp="1"/>
          </p:cNvSpPr>
          <p:nvPr>
            <p:ph type="title"/>
          </p:nvPr>
        </p:nvSpPr>
        <p:spPr>
          <a:xfrm>
            <a:off x="1673526" y="-153824"/>
            <a:ext cx="10325816" cy="1325563"/>
          </a:xfrm>
        </p:spPr>
        <p:txBody>
          <a:bodyPr>
            <a:normAutofit/>
          </a:bodyPr>
          <a:lstStyle/>
          <a:p>
            <a:pPr algn="ctr"/>
            <a:r>
              <a:rPr lang="en-US" dirty="0"/>
              <a:t>Human drivers of climate change</a:t>
            </a:r>
            <a:endParaRPr lang="en-US" sz="4000" dirty="0"/>
          </a:p>
        </p:txBody>
      </p:sp>
      <p:sp>
        <p:nvSpPr>
          <p:cNvPr id="4" name="TextBox 3">
            <a:extLst>
              <a:ext uri="{FF2B5EF4-FFF2-40B4-BE49-F238E27FC236}">
                <a16:creationId xmlns:a16="http://schemas.microsoft.com/office/drawing/2014/main" id="{6DC2ADD1-ADB8-9442-E583-8B58B01D4002}"/>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1026" name="Picture 2" descr="Factory PNG Images | Free Photos, PNG Stickers, Wallpapers ...">
            <a:extLst>
              <a:ext uri="{FF2B5EF4-FFF2-40B4-BE49-F238E27FC236}">
                <a16:creationId xmlns:a16="http://schemas.microsoft.com/office/drawing/2014/main" id="{6A57B457-95E3-8245-6CFA-97AEC7046E7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5500" y1="46750" x2="35500" y2="46750"/>
                        <a14:backgroundMark x1="38250" y1="46750" x2="38250" y2="46750"/>
                        <a14:backgroundMark x1="39500" y1="44000" x2="38875" y2="51250"/>
                        <a14:backgroundMark x1="38875" y1="51250" x2="29875" y2="49375"/>
                        <a14:backgroundMark x1="29875" y1="49375" x2="38250" y2="43750"/>
                        <a14:backgroundMark x1="38250" y1="43750" x2="40625" y2="43750"/>
                        <a14:backgroundMark x1="63375" y1="52875" x2="63375" y2="52875"/>
                        <a14:backgroundMark x1="62875" y1="51750" x2="63375" y2="51875"/>
                        <a14:backgroundMark x1="38750" y1="53750" x2="38750" y2="53750"/>
                      </a14:backgroundRemoval>
                    </a14:imgEffect>
                  </a14:imgLayer>
                </a14:imgProps>
              </a:ext>
              <a:ext uri="{28A0092B-C50C-407E-A947-70E740481C1C}">
                <a14:useLocalDpi xmlns:a14="http://schemas.microsoft.com/office/drawing/2010/main" val="0"/>
              </a:ext>
            </a:extLst>
          </a:blip>
          <a:srcRect/>
          <a:stretch>
            <a:fillRect/>
          </a:stretch>
        </p:blipFill>
        <p:spPr bwMode="auto">
          <a:xfrm>
            <a:off x="1592917" y="2058155"/>
            <a:ext cx="3105207" cy="31052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toon car exhaust transparent background PNG clipart | HiClipart">
            <a:extLst>
              <a:ext uri="{FF2B5EF4-FFF2-40B4-BE49-F238E27FC236}">
                <a16:creationId xmlns:a16="http://schemas.microsoft.com/office/drawing/2014/main" id="{8D6488D6-4AE9-1D9D-DD3E-1C89D90C7EE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36" b="89904" l="8960" r="94240">
                        <a14:foregroundMark x1="28480" y1="69551" x2="28480" y2="69551"/>
                        <a14:foregroundMark x1="37600" y1="60096" x2="28160" y2="60256"/>
                        <a14:foregroundMark x1="18716" y1="64184" x2="9280" y2="68109"/>
                        <a14:foregroundMark x1="28160" y1="60256" x2="21430" y2="63055"/>
                        <a14:foregroundMark x1="16369" y1="73878" x2="16960" y2="74359"/>
                        <a14:foregroundMark x1="9280" y1="68109" x2="16369" y2="73878"/>
                        <a14:foregroundMark x1="27717" y1="72012" x2="33120" y2="70833"/>
                        <a14:foregroundMark x1="33120" y1="70833" x2="41094" y2="74318"/>
                        <a14:foregroundMark x1="48119" y1="69811" x2="36480" y2="60096"/>
                        <a14:foregroundMark x1="54240" y1="62500" x2="54240" y2="62500"/>
                        <a14:foregroundMark x1="54560" y1="61058" x2="54560" y2="61058"/>
                        <a14:foregroundMark x1="51840" y1="54167" x2="51840" y2="54167"/>
                        <a14:foregroundMark x1="69120" y1="27724" x2="69120" y2="27724"/>
                        <a14:foregroundMark x1="92640" y1="19231" x2="92320" y2="20032"/>
                        <a14:foregroundMark x1="94240" y1="33013" x2="94240" y2="33013"/>
                        <a14:backgroundMark x1="18720" y1="62981" x2="18720" y2="62981"/>
                        <a14:backgroundMark x1="23360" y1="73558" x2="23360" y2="73558"/>
                        <a14:backgroundMark x1="20960" y1="73558" x2="20960" y2="73558"/>
                        <a14:backgroundMark x1="19520" y1="73237" x2="19520" y2="73237"/>
                        <a14:backgroundMark x1="16640" y1="75481" x2="25120" y2="73077"/>
                        <a14:backgroundMark x1="25120" y1="73077" x2="27040" y2="73077"/>
                        <a14:backgroundMark x1="42400" y1="75160" x2="49760" y2="70513"/>
                        <a14:backgroundMark x1="49760" y1="70513" x2="49760" y2="70513"/>
                        <a14:backgroundMark x1="42400" y1="74679" x2="42400" y2="74679"/>
                        <a14:backgroundMark x1="43200" y1="73878" x2="41600" y2="74840"/>
                        <a14:backgroundMark x1="16800" y1="74679" x2="16800" y2="74679"/>
                        <a14:backgroundMark x1="17120" y1="73878" x2="17120" y2="73878"/>
                        <a14:backgroundMark x1="17120" y1="74359" x2="17120" y2="74359"/>
                        <a14:backgroundMark x1="20960" y1="62500" x2="18240" y2="63622"/>
                        <a14:backgroundMark x1="54240" y1="62821" x2="54240" y2="62821"/>
                        <a14:backgroundMark x1="54240" y1="68910" x2="54240" y2="68910"/>
                        <a14:backgroundMark x1="52480" y1="68109" x2="52480" y2="68109"/>
                        <a14:backgroundMark x1="52480" y1="70032" x2="52480" y2="70032"/>
                        <a14:backgroundMark x1="51840" y1="67949" x2="56000" y2="68750"/>
                      </a14:backgroundRemoval>
                    </a14:imgEffect>
                  </a14:imgLayer>
                </a14:imgProps>
              </a:ext>
              <a:ext uri="{28A0092B-C50C-407E-A947-70E740481C1C}">
                <a14:useLocalDpi xmlns:a14="http://schemas.microsoft.com/office/drawing/2010/main" val="0"/>
              </a:ext>
            </a:extLst>
          </a:blip>
          <a:srcRect/>
          <a:stretch>
            <a:fillRect/>
          </a:stretch>
        </p:blipFill>
        <p:spPr bwMode="auto">
          <a:xfrm>
            <a:off x="5245218" y="2405230"/>
            <a:ext cx="2838714" cy="28341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9903679-7C80-EC2F-BD53-EE1A6E3DE26A}"/>
              </a:ext>
            </a:extLst>
          </p:cNvPr>
          <p:cNvSpPr txBox="1"/>
          <p:nvPr/>
        </p:nvSpPr>
        <p:spPr>
          <a:xfrm>
            <a:off x="1720401" y="1204901"/>
            <a:ext cx="3256547" cy="1200329"/>
          </a:xfrm>
          <a:prstGeom prst="rect">
            <a:avLst/>
          </a:prstGeom>
          <a:noFill/>
        </p:spPr>
        <p:txBody>
          <a:bodyPr wrap="square">
            <a:spAutoFit/>
          </a:bodyPr>
          <a:lstStyle/>
          <a:p>
            <a:pPr algn="ctr">
              <a:buNone/>
            </a:pPr>
            <a:r>
              <a:rPr lang="en-US" sz="2400" dirty="0">
                <a:solidFill>
                  <a:schemeClr val="bg1"/>
                </a:solidFill>
              </a:rPr>
              <a:t>Fossil fuel combustion releasing greenhouse gases (GHG)</a:t>
            </a:r>
          </a:p>
        </p:txBody>
      </p:sp>
      <p:pic>
        <p:nvPicPr>
          <p:cNvPr id="1030" name="Picture 6" descr="Where to put the next billion people | Nature">
            <a:extLst>
              <a:ext uri="{FF2B5EF4-FFF2-40B4-BE49-F238E27FC236}">
                <a16:creationId xmlns:a16="http://schemas.microsoft.com/office/drawing/2014/main" id="{086CE043-3C4D-7C9F-2D44-C0D0C9410D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6739" y="2704939"/>
            <a:ext cx="3182603" cy="21217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ED54206-488E-BCDD-5AC2-1300EAE9AF67}"/>
              </a:ext>
            </a:extLst>
          </p:cNvPr>
          <p:cNvSpPr txBox="1"/>
          <p:nvPr/>
        </p:nvSpPr>
        <p:spPr>
          <a:xfrm>
            <a:off x="8742795" y="1204901"/>
            <a:ext cx="3256547" cy="1200329"/>
          </a:xfrm>
          <a:prstGeom prst="rect">
            <a:avLst/>
          </a:prstGeom>
          <a:noFill/>
        </p:spPr>
        <p:txBody>
          <a:bodyPr wrap="square">
            <a:spAutoFit/>
          </a:bodyPr>
          <a:lstStyle/>
          <a:p>
            <a:pPr algn="ctr">
              <a:buNone/>
            </a:pPr>
            <a:r>
              <a:rPr lang="en-US" sz="2400" dirty="0">
                <a:solidFill>
                  <a:schemeClr val="bg1"/>
                </a:solidFill>
              </a:rPr>
              <a:t>Land cover changes, changing absorption and reflection of energy</a:t>
            </a:r>
          </a:p>
        </p:txBody>
      </p:sp>
      <p:sp>
        <p:nvSpPr>
          <p:cNvPr id="17" name="TextBox 16">
            <a:extLst>
              <a:ext uri="{FF2B5EF4-FFF2-40B4-BE49-F238E27FC236}">
                <a16:creationId xmlns:a16="http://schemas.microsoft.com/office/drawing/2014/main" id="{3FBEEF96-8405-93BE-E198-C5E8FCE42399}"/>
              </a:ext>
            </a:extLst>
          </p:cNvPr>
          <p:cNvSpPr txBox="1"/>
          <p:nvPr/>
        </p:nvSpPr>
        <p:spPr>
          <a:xfrm>
            <a:off x="2379579" y="4816287"/>
            <a:ext cx="5463008" cy="1200329"/>
          </a:xfrm>
          <a:prstGeom prst="rect">
            <a:avLst/>
          </a:prstGeom>
          <a:noFill/>
        </p:spPr>
        <p:txBody>
          <a:bodyPr wrap="square">
            <a:spAutoFit/>
          </a:bodyPr>
          <a:lstStyle/>
          <a:p>
            <a:pPr algn="ctr">
              <a:buNone/>
            </a:pPr>
            <a:r>
              <a:rPr lang="en-US" sz="2400" dirty="0">
                <a:solidFill>
                  <a:schemeClr val="bg1"/>
                </a:solidFill>
              </a:rPr>
              <a:t>Aerosols, such as dust, water, and condensed greenhouse gases, reflect and absorb energy</a:t>
            </a:r>
          </a:p>
        </p:txBody>
      </p:sp>
      <p:sp>
        <p:nvSpPr>
          <p:cNvPr id="20" name="TextBox 19">
            <a:extLst>
              <a:ext uri="{FF2B5EF4-FFF2-40B4-BE49-F238E27FC236}">
                <a16:creationId xmlns:a16="http://schemas.microsoft.com/office/drawing/2014/main" id="{513641D9-C4EE-8F72-85B4-FB4E7DFD1A4E}"/>
              </a:ext>
            </a:extLst>
          </p:cNvPr>
          <p:cNvSpPr txBox="1"/>
          <p:nvPr/>
        </p:nvSpPr>
        <p:spPr>
          <a:xfrm>
            <a:off x="7083972" y="6334780"/>
            <a:ext cx="5108028" cy="523220"/>
          </a:xfrm>
          <a:prstGeom prst="rect">
            <a:avLst/>
          </a:prstGeom>
          <a:noFill/>
        </p:spPr>
        <p:txBody>
          <a:bodyPr wrap="square">
            <a:spAutoFit/>
          </a:bodyPr>
          <a:lstStyle/>
          <a:p>
            <a:pPr algn="ctr">
              <a:buNone/>
            </a:pPr>
            <a:r>
              <a:rPr lang="en-US" sz="1400" dirty="0">
                <a:solidFill>
                  <a:schemeClr val="bg1"/>
                </a:solidFill>
              </a:rPr>
              <a:t>*The ozone layer occurs at a higher altitude in the atmosphere and does not significantly contribute to current global climate trends</a:t>
            </a:r>
          </a:p>
        </p:txBody>
      </p:sp>
      <p:sp>
        <p:nvSpPr>
          <p:cNvPr id="21" name="TextBox 20">
            <a:extLst>
              <a:ext uri="{FF2B5EF4-FFF2-40B4-BE49-F238E27FC236}">
                <a16:creationId xmlns:a16="http://schemas.microsoft.com/office/drawing/2014/main" id="{B08BC1AD-F68E-1E6D-D3BC-9839E8592D3E}"/>
              </a:ext>
            </a:extLst>
          </p:cNvPr>
          <p:cNvSpPr txBox="1"/>
          <p:nvPr/>
        </p:nvSpPr>
        <p:spPr>
          <a:xfrm>
            <a:off x="5231598" y="1204901"/>
            <a:ext cx="3256547" cy="1200329"/>
          </a:xfrm>
          <a:prstGeom prst="rect">
            <a:avLst/>
          </a:prstGeom>
          <a:noFill/>
        </p:spPr>
        <p:txBody>
          <a:bodyPr wrap="square">
            <a:spAutoFit/>
          </a:bodyPr>
          <a:lstStyle/>
          <a:p>
            <a:pPr algn="ctr">
              <a:buNone/>
            </a:pPr>
            <a:r>
              <a:rPr lang="en-US" sz="2400" dirty="0">
                <a:solidFill>
                  <a:schemeClr val="bg1"/>
                </a:solidFill>
              </a:rPr>
              <a:t>Ozone*, a GHG, forms when pollution reacts with sunlight</a:t>
            </a:r>
          </a:p>
        </p:txBody>
      </p:sp>
    </p:spTree>
    <p:extLst>
      <p:ext uri="{BB962C8B-B14F-4D97-AF65-F5344CB8AC3E}">
        <p14:creationId xmlns:p14="http://schemas.microsoft.com/office/powerpoint/2010/main" val="81571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1000"/>
                                        <p:tgtEl>
                                          <p:spTgt spid="102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animEffect transition="in" filter="fade">
                                      <p:cBhvr>
                                        <p:cTn id="35"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3B76-E064-91FD-B172-D10C87A0E298}"/>
              </a:ext>
            </a:extLst>
          </p:cNvPr>
          <p:cNvSpPr>
            <a:spLocks noGrp="1"/>
          </p:cNvSpPr>
          <p:nvPr>
            <p:ph type="title"/>
          </p:nvPr>
        </p:nvSpPr>
        <p:spPr>
          <a:xfrm>
            <a:off x="1673526" y="-153824"/>
            <a:ext cx="10325816" cy="1325563"/>
          </a:xfrm>
        </p:spPr>
        <p:txBody>
          <a:bodyPr>
            <a:normAutofit/>
          </a:bodyPr>
          <a:lstStyle/>
          <a:p>
            <a:pPr algn="ctr"/>
            <a:r>
              <a:rPr lang="en-US" dirty="0"/>
              <a:t>Natural drivers of climate change</a:t>
            </a:r>
          </a:p>
        </p:txBody>
      </p:sp>
      <p:sp>
        <p:nvSpPr>
          <p:cNvPr id="4" name="TextBox 3">
            <a:extLst>
              <a:ext uri="{FF2B5EF4-FFF2-40B4-BE49-F238E27FC236}">
                <a16:creationId xmlns:a16="http://schemas.microsoft.com/office/drawing/2014/main" id="{6DC2ADD1-ADB8-9442-E583-8B58B01D4002}"/>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10" name="TextBox 9">
            <a:extLst>
              <a:ext uri="{FF2B5EF4-FFF2-40B4-BE49-F238E27FC236}">
                <a16:creationId xmlns:a16="http://schemas.microsoft.com/office/drawing/2014/main" id="{3A21F81A-9A75-0F37-B6F2-1820795AC8D2}"/>
              </a:ext>
            </a:extLst>
          </p:cNvPr>
          <p:cNvSpPr txBox="1"/>
          <p:nvPr/>
        </p:nvSpPr>
        <p:spPr>
          <a:xfrm>
            <a:off x="1611540" y="1257574"/>
            <a:ext cx="3256547" cy="830997"/>
          </a:xfrm>
          <a:prstGeom prst="rect">
            <a:avLst/>
          </a:prstGeom>
          <a:noFill/>
        </p:spPr>
        <p:txBody>
          <a:bodyPr wrap="square">
            <a:spAutoFit/>
          </a:bodyPr>
          <a:lstStyle/>
          <a:p>
            <a:pPr algn="ctr">
              <a:buNone/>
            </a:pPr>
            <a:r>
              <a:rPr lang="en-US" sz="2400" dirty="0">
                <a:solidFill>
                  <a:schemeClr val="bg1"/>
                </a:solidFill>
              </a:rPr>
              <a:t>Volcanoes emitting greenhouses gases </a:t>
            </a:r>
          </a:p>
        </p:txBody>
      </p:sp>
      <p:sp>
        <p:nvSpPr>
          <p:cNvPr id="11" name="TextBox 10">
            <a:extLst>
              <a:ext uri="{FF2B5EF4-FFF2-40B4-BE49-F238E27FC236}">
                <a16:creationId xmlns:a16="http://schemas.microsoft.com/office/drawing/2014/main" id="{EEF41801-CCE1-E564-29C0-C75A924A062B}"/>
              </a:ext>
            </a:extLst>
          </p:cNvPr>
          <p:cNvSpPr txBox="1"/>
          <p:nvPr/>
        </p:nvSpPr>
        <p:spPr>
          <a:xfrm>
            <a:off x="5234308" y="1257574"/>
            <a:ext cx="3256547" cy="830997"/>
          </a:xfrm>
          <a:prstGeom prst="rect">
            <a:avLst/>
          </a:prstGeom>
          <a:noFill/>
        </p:spPr>
        <p:txBody>
          <a:bodyPr wrap="square">
            <a:spAutoFit/>
          </a:bodyPr>
          <a:lstStyle/>
          <a:p>
            <a:pPr algn="ctr">
              <a:buNone/>
            </a:pPr>
            <a:r>
              <a:rPr lang="en-US" sz="2400" dirty="0">
                <a:solidFill>
                  <a:schemeClr val="bg1"/>
                </a:solidFill>
              </a:rPr>
              <a:t>Changes in insolation and sunspots</a:t>
            </a:r>
          </a:p>
        </p:txBody>
      </p:sp>
      <p:sp>
        <p:nvSpPr>
          <p:cNvPr id="12" name="TextBox 11">
            <a:extLst>
              <a:ext uri="{FF2B5EF4-FFF2-40B4-BE49-F238E27FC236}">
                <a16:creationId xmlns:a16="http://schemas.microsoft.com/office/drawing/2014/main" id="{524A87E7-F3D2-6334-40E8-9E3A5DFDB8D3}"/>
              </a:ext>
            </a:extLst>
          </p:cNvPr>
          <p:cNvSpPr txBox="1"/>
          <p:nvPr/>
        </p:nvSpPr>
        <p:spPr>
          <a:xfrm>
            <a:off x="8857075" y="1257574"/>
            <a:ext cx="3256547" cy="830997"/>
          </a:xfrm>
          <a:prstGeom prst="rect">
            <a:avLst/>
          </a:prstGeom>
          <a:noFill/>
        </p:spPr>
        <p:txBody>
          <a:bodyPr wrap="square">
            <a:spAutoFit/>
          </a:bodyPr>
          <a:lstStyle/>
          <a:p>
            <a:pPr algn="ctr">
              <a:buNone/>
            </a:pPr>
            <a:r>
              <a:rPr lang="en-US" sz="2400" dirty="0">
                <a:solidFill>
                  <a:schemeClr val="bg1"/>
                </a:solidFill>
              </a:rPr>
              <a:t>Changes in Earth’s orbital patterns</a:t>
            </a:r>
          </a:p>
        </p:txBody>
      </p:sp>
      <p:pic>
        <p:nvPicPr>
          <p:cNvPr id="13" name="Picture 20" descr="Free volcano lava volcanic eruption illustration">
            <a:extLst>
              <a:ext uri="{FF2B5EF4-FFF2-40B4-BE49-F238E27FC236}">
                <a16:creationId xmlns:a16="http://schemas.microsoft.com/office/drawing/2014/main" id="{EEA88FBD-D701-6E67-9A11-563B7A4A08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75"/>
          <a:stretch/>
        </p:blipFill>
        <p:spPr bwMode="auto">
          <a:xfrm>
            <a:off x="1569500" y="3126486"/>
            <a:ext cx="3793558" cy="32167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Lava transparent background PNG cliparts free download | HiClipart">
            <a:extLst>
              <a:ext uri="{FF2B5EF4-FFF2-40B4-BE49-F238E27FC236}">
                <a16:creationId xmlns:a16="http://schemas.microsoft.com/office/drawing/2014/main" id="{F53AEF15-2F17-C825-A645-9410F12A9CF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38" b="96584" l="10000" r="91000">
                        <a14:foregroundMark x1="51000" y1="96584" x2="51000" y2="96584"/>
                        <a14:foregroundMark x1="16333" y1="51398" x2="16333" y2="51398"/>
                        <a14:foregroundMark x1="77000" y1="21894" x2="77000" y2="21894"/>
                        <a14:foregroundMark x1="76333" y1="19720" x2="76333" y2="19720"/>
                        <a14:foregroundMark x1="68000" y1="19410" x2="68000" y2="19410"/>
                        <a14:foregroundMark x1="63000" y1="22360" x2="63000" y2="23602"/>
                        <a14:foregroundMark x1="33000" y1="11025" x2="33000" y2="11025"/>
                        <a14:foregroundMark x1="31000" y1="13199" x2="31000" y2="13199"/>
                        <a14:foregroundMark x1="25333" y1="13509" x2="25333" y2="13509"/>
                        <a14:foregroundMark x1="19667" y1="12112" x2="19667" y2="12112"/>
                        <a14:foregroundMark x1="36667" y1="16925" x2="36667" y2="16925"/>
                        <a14:foregroundMark x1="41667" y1="20031" x2="41667" y2="20031"/>
                        <a14:foregroundMark x1="46667" y1="23913" x2="46667" y2="23913"/>
                        <a14:foregroundMark x1="50000" y1="25466" x2="50000" y2="25466"/>
                        <a14:foregroundMark x1="91000" y1="44099" x2="91000" y2="44099"/>
                        <a14:foregroundMark x1="25333" y1="93168" x2="25333" y2="93168"/>
                        <a14:foregroundMark x1="28000" y1="92236" x2="28000" y2="92236"/>
                        <a14:backgroundMark x1="71333" y1="34161" x2="71333" y2="34161"/>
                        <a14:backgroundMark x1="39333" y1="31988" x2="39333" y2="31988"/>
                        <a14:backgroundMark x1="44333" y1="34938" x2="44333" y2="34938"/>
                        <a14:backgroundMark x1="69000" y1="61801" x2="69000" y2="61801"/>
                        <a14:backgroundMark x1="72333" y1="63354" x2="72333" y2="63354"/>
                        <a14:backgroundMark x1="14667" y1="51708" x2="14667" y2="51708"/>
                        <a14:backgroundMark x1="19667" y1="52484" x2="19667" y2="52484"/>
                        <a14:backgroundMark x1="23667" y1="54037" x2="23667" y2="54037"/>
                        <a14:backgroundMark x1="59667" y1="29969" x2="59667" y2="29969"/>
                        <a14:backgroundMark x1="72333" y1="37733" x2="72333" y2="37733"/>
                        <a14:backgroundMark x1="74000" y1="36491" x2="74000" y2="36491"/>
                        <a14:backgroundMark x1="54333" y1="37578" x2="54333" y2="37578"/>
                        <a14:backgroundMark x1="46000" y1="35404" x2="46000" y2="35404"/>
                        <a14:backgroundMark x1="36667" y1="47981" x2="36667" y2="47981"/>
                        <a14:backgroundMark x1="37000" y1="50311" x2="37000" y2="50311"/>
                        <a14:backgroundMark x1="35000" y1="51863" x2="35000" y2="51863"/>
                      </a14:backgroundRemoval>
                    </a14:imgEffect>
                  </a14:imgLayer>
                </a14:imgProps>
              </a:ext>
              <a:ext uri="{28A0092B-C50C-407E-A947-70E740481C1C}">
                <a14:useLocalDpi xmlns:a14="http://schemas.microsoft.com/office/drawing/2010/main" val="0"/>
              </a:ext>
            </a:extLst>
          </a:blip>
          <a:srcRect/>
          <a:stretch>
            <a:fillRect/>
          </a:stretch>
        </p:blipFill>
        <p:spPr bwMode="auto">
          <a:xfrm>
            <a:off x="2928308" y="1848682"/>
            <a:ext cx="998025" cy="19302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Realistic Sun PNG Transparent Images Free Download | Vector Files | Pngtree">
            <a:extLst>
              <a:ext uri="{FF2B5EF4-FFF2-40B4-BE49-F238E27FC236}">
                <a16:creationId xmlns:a16="http://schemas.microsoft.com/office/drawing/2014/main" id="{E0F79CEE-C0FB-9449-0733-9A9CA3BC8B0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08" t="-7130" r="-12623" b="-2319"/>
          <a:stretch/>
        </p:blipFill>
        <p:spPr bwMode="auto">
          <a:xfrm>
            <a:off x="5117748" y="2173172"/>
            <a:ext cx="3422391" cy="3290691"/>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8" name="Picture 17" descr="Macintosh HD:Applications:Microsoft Office 2004:Office:PPT_IB_SupportFiles:Images:91018_CH11_FIG09.jpg">
            <a:extLst>
              <a:ext uri="{FF2B5EF4-FFF2-40B4-BE49-F238E27FC236}">
                <a16:creationId xmlns:a16="http://schemas.microsoft.com/office/drawing/2014/main" id="{C83021C1-0307-2C5A-A965-B20F3D8272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5159" y="2173172"/>
            <a:ext cx="3084183" cy="15676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descr="Macintosh HD:Applications:Microsoft Office 2004:Office:PPT_IB_SupportFiles:Images:91018_CH11_FIG11.jpg">
            <a:extLst>
              <a:ext uri="{FF2B5EF4-FFF2-40B4-BE49-F238E27FC236}">
                <a16:creationId xmlns:a16="http://schemas.microsoft.com/office/drawing/2014/main" id="{23C16283-0833-AEF4-B38B-9003766D8E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5159" y="3788644"/>
            <a:ext cx="1617934" cy="2627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2" descr="Macintosh HD:Applications:Microsoft Office 2004:Office:PPT_IB_SupportFiles:Images:91018_CH11_FIG10.jpg">
            <a:extLst>
              <a:ext uri="{FF2B5EF4-FFF2-40B4-BE49-F238E27FC236}">
                <a16:creationId xmlns:a16="http://schemas.microsoft.com/office/drawing/2014/main" id="{8373888D-A60B-FC0E-ECFD-34502F5EA7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81610" y="3788644"/>
            <a:ext cx="1317732" cy="2627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334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10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3B76-E064-91FD-B172-D10C87A0E298}"/>
              </a:ext>
            </a:extLst>
          </p:cNvPr>
          <p:cNvSpPr>
            <a:spLocks noGrp="1"/>
          </p:cNvSpPr>
          <p:nvPr>
            <p:ph type="title"/>
          </p:nvPr>
        </p:nvSpPr>
        <p:spPr>
          <a:xfrm>
            <a:off x="1684283" y="-228284"/>
            <a:ext cx="10325816" cy="1325563"/>
          </a:xfrm>
        </p:spPr>
        <p:txBody>
          <a:bodyPr>
            <a:normAutofit/>
          </a:bodyPr>
          <a:lstStyle/>
          <a:p>
            <a:pPr algn="ctr"/>
            <a:r>
              <a:rPr lang="en-US" sz="3600" dirty="0"/>
              <a:t>Current influences on global temperature</a:t>
            </a:r>
          </a:p>
        </p:txBody>
      </p:sp>
      <p:sp>
        <p:nvSpPr>
          <p:cNvPr id="4" name="TextBox 3">
            <a:extLst>
              <a:ext uri="{FF2B5EF4-FFF2-40B4-BE49-F238E27FC236}">
                <a16:creationId xmlns:a16="http://schemas.microsoft.com/office/drawing/2014/main" id="{6DC2ADD1-ADB8-9442-E583-8B58B01D4002}"/>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5" name="TextBox 4">
            <a:extLst>
              <a:ext uri="{FF2B5EF4-FFF2-40B4-BE49-F238E27FC236}">
                <a16:creationId xmlns:a16="http://schemas.microsoft.com/office/drawing/2014/main" id="{AB1D2CB0-88C2-2B79-8336-C82A9DDA2016}"/>
              </a:ext>
            </a:extLst>
          </p:cNvPr>
          <p:cNvSpPr txBox="1"/>
          <p:nvPr/>
        </p:nvSpPr>
        <p:spPr>
          <a:xfrm>
            <a:off x="1344705" y="6611779"/>
            <a:ext cx="10847295" cy="246221"/>
          </a:xfrm>
          <a:prstGeom prst="rect">
            <a:avLst/>
          </a:prstGeom>
          <a:noFill/>
        </p:spPr>
        <p:txBody>
          <a:bodyPr wrap="square">
            <a:spAutoFit/>
          </a:bodyPr>
          <a:lstStyle/>
          <a:p>
            <a:pPr algn="r"/>
            <a:r>
              <a:rPr lang="en-US" sz="1000" dirty="0">
                <a:solidFill>
                  <a:schemeClr val="bg1"/>
                </a:solidFill>
              </a:rPr>
              <a:t>Image copyright United States Environmental Protection Agency. https://www.epa.gov/climatechange-science/causes-climate-change</a:t>
            </a:r>
          </a:p>
        </p:txBody>
      </p:sp>
      <p:pic>
        <p:nvPicPr>
          <p:cNvPr id="3088" name="Picture 16">
            <a:extLst>
              <a:ext uri="{FF2B5EF4-FFF2-40B4-BE49-F238E27FC236}">
                <a16:creationId xmlns:a16="http://schemas.microsoft.com/office/drawing/2014/main" id="{83524EBF-1CAE-381B-6EED-ACF02FF55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209" y="782747"/>
            <a:ext cx="8770286" cy="57322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FF67089-778C-8263-B30F-B6EDA9B54968}"/>
              </a:ext>
            </a:extLst>
          </p:cNvPr>
          <p:cNvSpPr/>
          <p:nvPr/>
        </p:nvSpPr>
        <p:spPr>
          <a:xfrm>
            <a:off x="8971878" y="3648853"/>
            <a:ext cx="1269403" cy="1721224"/>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C92975-936C-3264-1456-98269C404158}"/>
              </a:ext>
            </a:extLst>
          </p:cNvPr>
          <p:cNvSpPr/>
          <p:nvPr/>
        </p:nvSpPr>
        <p:spPr>
          <a:xfrm>
            <a:off x="9359152" y="2568388"/>
            <a:ext cx="882129" cy="860612"/>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E0CCB8-B55F-788B-661D-BB3DD5528035}"/>
              </a:ext>
            </a:extLst>
          </p:cNvPr>
          <p:cNvSpPr/>
          <p:nvPr/>
        </p:nvSpPr>
        <p:spPr>
          <a:xfrm>
            <a:off x="10049434" y="1632567"/>
            <a:ext cx="762001" cy="1207452"/>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15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750"/>
                                        <p:tgtEl>
                                          <p:spTgt spid="10"/>
                                        </p:tgtEl>
                                      </p:cBhvr>
                                    </p:animEffect>
                                    <p:set>
                                      <p:cBhvr>
                                        <p:cTn id="12" dur="1" fill="hold">
                                          <p:stCondLst>
                                            <p:cond delay="749"/>
                                          </p:stCondLst>
                                        </p:cTn>
                                        <p:tgtEl>
                                          <p:spTgt spid="10"/>
                                        </p:tgtEl>
                                        <p:attrNameLst>
                                          <p:attrName>style.visibility</p:attrName>
                                        </p:attrNameLst>
                                      </p:cBhvr>
                                      <p:to>
                                        <p:strVal val="hidden"/>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75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750"/>
                                        <p:tgtEl>
                                          <p:spTgt spid="11"/>
                                        </p:tgtEl>
                                      </p:cBhvr>
                                    </p:animEffect>
                                    <p:set>
                                      <p:cBhvr>
                                        <p:cTn id="21" dur="1" fill="hold">
                                          <p:stCondLst>
                                            <p:cond delay="749"/>
                                          </p:stCondLst>
                                        </p:cTn>
                                        <p:tgtEl>
                                          <p:spTgt spid="11"/>
                                        </p:tgtEl>
                                        <p:attrNameLst>
                                          <p:attrName>style.visibility</p:attrName>
                                        </p:attrNameLst>
                                      </p:cBhvr>
                                      <p:to>
                                        <p:strVal val="hidden"/>
                                      </p:to>
                                    </p:set>
                                  </p:childTnLst>
                                </p:cTn>
                              </p:par>
                            </p:childTnLst>
                          </p:cTn>
                        </p:par>
                        <p:par>
                          <p:cTn id="22" fill="hold">
                            <p:stCondLst>
                              <p:cond delay="75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5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750"/>
                                        <p:tgtEl>
                                          <p:spTgt spid="12"/>
                                        </p:tgtEl>
                                      </p:cBhvr>
                                    </p:animEffect>
                                    <p:set>
                                      <p:cBhvr>
                                        <p:cTn id="30" dur="1" fill="hold">
                                          <p:stCondLst>
                                            <p:cond delay="7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3B76-E064-91FD-B172-D10C87A0E298}"/>
              </a:ext>
            </a:extLst>
          </p:cNvPr>
          <p:cNvSpPr>
            <a:spLocks noGrp="1"/>
          </p:cNvSpPr>
          <p:nvPr>
            <p:ph type="title"/>
          </p:nvPr>
        </p:nvSpPr>
        <p:spPr>
          <a:xfrm>
            <a:off x="1676526" y="98698"/>
            <a:ext cx="10325816" cy="1325563"/>
          </a:xfrm>
        </p:spPr>
        <p:txBody>
          <a:bodyPr/>
          <a:lstStyle/>
          <a:p>
            <a:pPr algn="ctr"/>
            <a:r>
              <a:rPr lang="en-US" dirty="0"/>
              <a:t>Human impact on climate: </a:t>
            </a:r>
            <a:br>
              <a:rPr lang="en-US" dirty="0"/>
            </a:br>
            <a:r>
              <a:rPr lang="en-US" dirty="0"/>
              <a:t>How do we know?</a:t>
            </a:r>
          </a:p>
        </p:txBody>
      </p:sp>
      <p:sp>
        <p:nvSpPr>
          <p:cNvPr id="4" name="TextBox 3">
            <a:extLst>
              <a:ext uri="{FF2B5EF4-FFF2-40B4-BE49-F238E27FC236}">
                <a16:creationId xmlns:a16="http://schemas.microsoft.com/office/drawing/2014/main" id="{6DC2ADD1-ADB8-9442-E583-8B58B01D4002}"/>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5122" name="Picture 2" descr="From the eMail Bag: Carbon Isotopes, Part 1: The Basics">
            <a:extLst>
              <a:ext uri="{FF2B5EF4-FFF2-40B4-BE49-F238E27FC236}">
                <a16:creationId xmlns:a16="http://schemas.microsoft.com/office/drawing/2014/main" id="{B68F655F-A0D0-5A81-A847-682F077F6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924" y="3466997"/>
            <a:ext cx="3366165" cy="23313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C29352-9C8A-B894-FFDF-8ED549E04EE6}"/>
              </a:ext>
            </a:extLst>
          </p:cNvPr>
          <p:cNvSpPr txBox="1"/>
          <p:nvPr/>
        </p:nvSpPr>
        <p:spPr>
          <a:xfrm>
            <a:off x="8747457" y="2016520"/>
            <a:ext cx="3366165" cy="1384995"/>
          </a:xfrm>
          <a:prstGeom prst="rect">
            <a:avLst/>
          </a:prstGeom>
          <a:noFill/>
        </p:spPr>
        <p:txBody>
          <a:bodyPr wrap="square" rtlCol="0">
            <a:spAutoFit/>
          </a:bodyPr>
          <a:lstStyle/>
          <a:p>
            <a:pPr algn="ctr"/>
            <a:r>
              <a:rPr lang="en-US" sz="2800" dirty="0">
                <a:solidFill>
                  <a:schemeClr val="accent2">
                    <a:lumMod val="40000"/>
                    <a:lumOff val="60000"/>
                  </a:schemeClr>
                </a:solidFill>
              </a:rPr>
              <a:t>Chemical Analysis</a:t>
            </a:r>
          </a:p>
          <a:p>
            <a:pPr algn="ctr"/>
            <a:r>
              <a:rPr lang="en-US" sz="2800" dirty="0">
                <a:solidFill>
                  <a:schemeClr val="bg1"/>
                </a:solidFill>
              </a:rPr>
              <a:t>Old carbon from fossil fuels</a:t>
            </a:r>
          </a:p>
        </p:txBody>
      </p:sp>
      <p:sp>
        <p:nvSpPr>
          <p:cNvPr id="8" name="TextBox 7">
            <a:extLst>
              <a:ext uri="{FF2B5EF4-FFF2-40B4-BE49-F238E27FC236}">
                <a16:creationId xmlns:a16="http://schemas.microsoft.com/office/drawing/2014/main" id="{74AE79FD-6CA9-14F1-574E-1DF28AD76193}"/>
              </a:ext>
            </a:extLst>
          </p:cNvPr>
          <p:cNvSpPr txBox="1"/>
          <p:nvPr/>
        </p:nvSpPr>
        <p:spPr>
          <a:xfrm>
            <a:off x="1765099" y="2016520"/>
            <a:ext cx="3320652" cy="1384995"/>
          </a:xfrm>
          <a:prstGeom prst="rect">
            <a:avLst/>
          </a:prstGeom>
          <a:noFill/>
        </p:spPr>
        <p:txBody>
          <a:bodyPr wrap="square" rtlCol="0">
            <a:spAutoFit/>
          </a:bodyPr>
          <a:lstStyle/>
          <a:p>
            <a:pPr algn="ctr"/>
            <a:r>
              <a:rPr lang="en-US" sz="2800" dirty="0">
                <a:solidFill>
                  <a:schemeClr val="accent2">
                    <a:lumMod val="40000"/>
                    <a:lumOff val="60000"/>
                  </a:schemeClr>
                </a:solidFill>
              </a:rPr>
              <a:t>Simple Chemistry</a:t>
            </a:r>
          </a:p>
          <a:p>
            <a:pPr algn="ctr"/>
            <a:r>
              <a:rPr lang="en-US" sz="2800" dirty="0">
                <a:solidFill>
                  <a:schemeClr val="bg1"/>
                </a:solidFill>
              </a:rPr>
              <a:t>Combusting fossil fuels releases CO</a:t>
            </a:r>
            <a:r>
              <a:rPr lang="en-US" sz="2800" baseline="-25000" dirty="0">
                <a:solidFill>
                  <a:schemeClr val="bg1"/>
                </a:solidFill>
              </a:rPr>
              <a:t>2</a:t>
            </a:r>
          </a:p>
        </p:txBody>
      </p:sp>
      <p:pic>
        <p:nvPicPr>
          <p:cNvPr id="5124" name="Picture 4">
            <a:extLst>
              <a:ext uri="{FF2B5EF4-FFF2-40B4-BE49-F238E27FC236}">
                <a16:creationId xmlns:a16="http://schemas.microsoft.com/office/drawing/2014/main" id="{F1E7C6CF-DF84-79C3-5D1A-C5C395C3DE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526" y="3466997"/>
            <a:ext cx="3613619" cy="23217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arbon Accounting - Overview, Scope 1, 2, &amp; 3 Emissions">
            <a:extLst>
              <a:ext uri="{FF2B5EF4-FFF2-40B4-BE49-F238E27FC236}">
                <a16:creationId xmlns:a16="http://schemas.microsoft.com/office/drawing/2014/main" id="{6435D73E-0F55-8C50-EEA4-6754471D6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672" y="3466997"/>
            <a:ext cx="2902725" cy="2321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09C61DD-F797-AE54-A9B0-5154213A90D8}"/>
              </a:ext>
            </a:extLst>
          </p:cNvPr>
          <p:cNvSpPr txBox="1"/>
          <p:nvPr/>
        </p:nvSpPr>
        <p:spPr>
          <a:xfrm>
            <a:off x="5540671" y="1585633"/>
            <a:ext cx="2902725" cy="1815882"/>
          </a:xfrm>
          <a:prstGeom prst="rect">
            <a:avLst/>
          </a:prstGeom>
          <a:noFill/>
        </p:spPr>
        <p:txBody>
          <a:bodyPr wrap="square" rtlCol="0">
            <a:spAutoFit/>
          </a:bodyPr>
          <a:lstStyle/>
          <a:p>
            <a:pPr algn="ctr"/>
            <a:r>
              <a:rPr lang="en-US" sz="2800" dirty="0">
                <a:solidFill>
                  <a:schemeClr val="accent2">
                    <a:lumMod val="40000"/>
                    <a:lumOff val="60000"/>
                  </a:schemeClr>
                </a:solidFill>
              </a:rPr>
              <a:t>Accounting</a:t>
            </a:r>
          </a:p>
          <a:p>
            <a:pPr algn="ctr"/>
            <a:r>
              <a:rPr lang="en-US" sz="2800" dirty="0">
                <a:solidFill>
                  <a:schemeClr val="bg1"/>
                </a:solidFill>
              </a:rPr>
              <a:t>Comparing what is burned with what is emitted</a:t>
            </a:r>
          </a:p>
        </p:txBody>
      </p:sp>
    </p:spTree>
    <p:extLst>
      <p:ext uri="{BB962C8B-B14F-4D97-AF65-F5344CB8AC3E}">
        <p14:creationId xmlns:p14="http://schemas.microsoft.com/office/powerpoint/2010/main" val="294915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750"/>
                                        <p:tgtEl>
                                          <p:spTgt spid="51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5126"/>
                                        </p:tgtEl>
                                        <p:attrNameLst>
                                          <p:attrName>style.visibility</p:attrName>
                                        </p:attrNameLst>
                                      </p:cBhvr>
                                      <p:to>
                                        <p:strVal val="visible"/>
                                      </p:to>
                                    </p:set>
                                    <p:animEffect transition="in" filter="fade">
                                      <p:cBhvr>
                                        <p:cTn id="18" dur="750"/>
                                        <p:tgtEl>
                                          <p:spTgt spid="51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22"/>
                                        </p:tgtEl>
                                        <p:attrNameLst>
                                          <p:attrName>style.visibility</p:attrName>
                                        </p:attrNameLst>
                                      </p:cBhvr>
                                      <p:to>
                                        <p:strVal val="visible"/>
                                      </p:to>
                                    </p:set>
                                    <p:animEffect transition="in" filter="fade">
                                      <p:cBhvr>
                                        <p:cTn id="23" dur="250"/>
                                        <p:tgtEl>
                                          <p:spTgt spid="51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3B76-E064-91FD-B172-D10C87A0E298}"/>
              </a:ext>
            </a:extLst>
          </p:cNvPr>
          <p:cNvSpPr>
            <a:spLocks noGrp="1"/>
          </p:cNvSpPr>
          <p:nvPr>
            <p:ph type="title"/>
          </p:nvPr>
        </p:nvSpPr>
        <p:spPr>
          <a:xfrm>
            <a:off x="1680485" y="122802"/>
            <a:ext cx="10325816" cy="1325563"/>
          </a:xfrm>
        </p:spPr>
        <p:txBody>
          <a:bodyPr/>
          <a:lstStyle/>
          <a:p>
            <a:pPr algn="ctr"/>
            <a:r>
              <a:rPr lang="en-US" dirty="0"/>
              <a:t>Human impact on climate: </a:t>
            </a:r>
            <a:br>
              <a:rPr lang="en-US" dirty="0"/>
            </a:br>
            <a:r>
              <a:rPr lang="en-US" dirty="0"/>
              <a:t>How do we know?</a:t>
            </a:r>
          </a:p>
        </p:txBody>
      </p:sp>
      <p:sp>
        <p:nvSpPr>
          <p:cNvPr id="4" name="TextBox 3">
            <a:extLst>
              <a:ext uri="{FF2B5EF4-FFF2-40B4-BE49-F238E27FC236}">
                <a16:creationId xmlns:a16="http://schemas.microsoft.com/office/drawing/2014/main" id="{6DC2ADD1-ADB8-9442-E583-8B58B01D4002}"/>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5128" name="Picture 8" descr="the greenhouse effect – ECOSYSTEMS UNITED">
            <a:extLst>
              <a:ext uri="{FF2B5EF4-FFF2-40B4-BE49-F238E27FC236}">
                <a16:creationId xmlns:a16="http://schemas.microsoft.com/office/drawing/2014/main" id="{65F8CDC6-2805-1319-FEF9-DA34E4956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558" y="3005787"/>
            <a:ext cx="3849973" cy="27719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E756274-A7A7-3EF4-93A1-1B13B75793F7}"/>
              </a:ext>
            </a:extLst>
          </p:cNvPr>
          <p:cNvSpPr txBox="1"/>
          <p:nvPr/>
        </p:nvSpPr>
        <p:spPr>
          <a:xfrm>
            <a:off x="2177558" y="1612452"/>
            <a:ext cx="3849973" cy="1384995"/>
          </a:xfrm>
          <a:prstGeom prst="rect">
            <a:avLst/>
          </a:prstGeom>
          <a:noFill/>
        </p:spPr>
        <p:txBody>
          <a:bodyPr wrap="square" rtlCol="0">
            <a:spAutoFit/>
          </a:bodyPr>
          <a:lstStyle/>
          <a:p>
            <a:pPr algn="ctr"/>
            <a:r>
              <a:rPr lang="en-US" sz="2800" dirty="0">
                <a:solidFill>
                  <a:schemeClr val="accent2">
                    <a:lumMod val="40000"/>
                    <a:lumOff val="60000"/>
                  </a:schemeClr>
                </a:solidFill>
              </a:rPr>
              <a:t>Physics</a:t>
            </a:r>
          </a:p>
          <a:p>
            <a:pPr algn="ctr"/>
            <a:r>
              <a:rPr lang="en-US" sz="2800" dirty="0">
                <a:solidFill>
                  <a:schemeClr val="bg1"/>
                </a:solidFill>
              </a:rPr>
              <a:t>CO</a:t>
            </a:r>
            <a:r>
              <a:rPr lang="en-US" sz="2800" baseline="-25000" dirty="0">
                <a:solidFill>
                  <a:schemeClr val="bg1"/>
                </a:solidFill>
              </a:rPr>
              <a:t>2 </a:t>
            </a:r>
            <a:r>
              <a:rPr lang="en-US" sz="2800" dirty="0">
                <a:solidFill>
                  <a:schemeClr val="bg1"/>
                </a:solidFill>
              </a:rPr>
              <a:t>contributes to greenhouse effect</a:t>
            </a:r>
          </a:p>
        </p:txBody>
      </p:sp>
      <p:pic>
        <p:nvPicPr>
          <p:cNvPr id="5130" name="Picture 10" descr="Summer Heat Pushes 2023 Temperatures Near Record | Climate Central">
            <a:extLst>
              <a:ext uri="{FF2B5EF4-FFF2-40B4-BE49-F238E27FC236}">
                <a16:creationId xmlns:a16="http://schemas.microsoft.com/office/drawing/2014/main" id="{E866C523-3E7C-548A-FE56-50C1B1641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216" y="3014127"/>
            <a:ext cx="4927284" cy="277159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C1338A6-23D3-9949-3950-D0FE127829E5}"/>
              </a:ext>
            </a:extLst>
          </p:cNvPr>
          <p:cNvSpPr txBox="1"/>
          <p:nvPr/>
        </p:nvSpPr>
        <p:spPr>
          <a:xfrm>
            <a:off x="6707217" y="1620792"/>
            <a:ext cx="4927283" cy="1384995"/>
          </a:xfrm>
          <a:prstGeom prst="rect">
            <a:avLst/>
          </a:prstGeom>
          <a:noFill/>
        </p:spPr>
        <p:txBody>
          <a:bodyPr wrap="square" rtlCol="0">
            <a:spAutoFit/>
          </a:bodyPr>
          <a:lstStyle/>
          <a:p>
            <a:pPr algn="ctr"/>
            <a:r>
              <a:rPr lang="en-US" sz="2800" dirty="0">
                <a:solidFill>
                  <a:schemeClr val="accent2">
                    <a:lumMod val="40000"/>
                    <a:lumOff val="60000"/>
                  </a:schemeClr>
                </a:solidFill>
              </a:rPr>
              <a:t>Monitoring</a:t>
            </a:r>
          </a:p>
          <a:p>
            <a:pPr algn="ctr"/>
            <a:r>
              <a:rPr lang="en-US" sz="2800" dirty="0">
                <a:solidFill>
                  <a:schemeClr val="bg1"/>
                </a:solidFill>
              </a:rPr>
              <a:t>Keeping track of environmental conditions + analysis</a:t>
            </a:r>
          </a:p>
        </p:txBody>
      </p:sp>
    </p:spTree>
    <p:extLst>
      <p:ext uri="{BB962C8B-B14F-4D97-AF65-F5344CB8AC3E}">
        <p14:creationId xmlns:p14="http://schemas.microsoft.com/office/powerpoint/2010/main" val="427255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750"/>
                                        <p:tgtEl>
                                          <p:spTgt spid="51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5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75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5130"/>
                                        </p:tgtEl>
                                        <p:attrNameLst>
                                          <p:attrName>style.visibility</p:attrName>
                                        </p:attrNameLst>
                                      </p:cBhvr>
                                      <p:to>
                                        <p:strVal val="visible"/>
                                      </p:to>
                                    </p:set>
                                    <p:animEffect transition="in" filter="fade">
                                      <p:cBhvr>
                                        <p:cTn id="18" dur="75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3B76-E064-91FD-B172-D10C87A0E298}"/>
              </a:ext>
            </a:extLst>
          </p:cNvPr>
          <p:cNvSpPr>
            <a:spLocks noGrp="1"/>
          </p:cNvSpPr>
          <p:nvPr>
            <p:ph type="title"/>
          </p:nvPr>
        </p:nvSpPr>
        <p:spPr>
          <a:xfrm>
            <a:off x="1497874" y="-175560"/>
            <a:ext cx="10615748" cy="1325563"/>
          </a:xfrm>
        </p:spPr>
        <p:txBody>
          <a:bodyPr/>
          <a:lstStyle/>
          <a:p>
            <a:pPr algn="ctr"/>
            <a:r>
              <a:rPr lang="en-US" dirty="0"/>
              <a:t>Human impact on climate</a:t>
            </a:r>
          </a:p>
        </p:txBody>
      </p:sp>
      <p:sp>
        <p:nvSpPr>
          <p:cNvPr id="4" name="TextBox 3">
            <a:extLst>
              <a:ext uri="{FF2B5EF4-FFF2-40B4-BE49-F238E27FC236}">
                <a16:creationId xmlns:a16="http://schemas.microsoft.com/office/drawing/2014/main" id="{6DC2ADD1-ADB8-9442-E583-8B58B01D4002}"/>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id="{81443CC8-D6C2-5759-46E4-FE1D1421AA9E}"/>
              </a:ext>
            </a:extLst>
          </p:cNvPr>
          <p:cNvSpPr txBox="1"/>
          <p:nvPr/>
        </p:nvSpPr>
        <p:spPr>
          <a:xfrm>
            <a:off x="5047763" y="820474"/>
            <a:ext cx="2285999" cy="1200329"/>
          </a:xfrm>
          <a:prstGeom prst="rect">
            <a:avLst/>
          </a:prstGeom>
          <a:noFill/>
        </p:spPr>
        <p:txBody>
          <a:bodyPr wrap="square" rtlCol="0">
            <a:spAutoFit/>
          </a:bodyPr>
          <a:lstStyle/>
          <a:p>
            <a:pPr algn="ctr"/>
            <a:r>
              <a:rPr lang="en-US" dirty="0">
                <a:solidFill>
                  <a:schemeClr val="accent2">
                    <a:lumMod val="40000"/>
                    <a:lumOff val="60000"/>
                  </a:schemeClr>
                </a:solidFill>
              </a:rPr>
              <a:t>Cause:</a:t>
            </a:r>
          </a:p>
          <a:p>
            <a:pPr algn="ctr"/>
            <a:r>
              <a:rPr lang="en-US" dirty="0">
                <a:solidFill>
                  <a:schemeClr val="bg1"/>
                </a:solidFill>
              </a:rPr>
              <a:t>Fossil fuel combustion releasing greenhouse gases</a:t>
            </a:r>
          </a:p>
        </p:txBody>
      </p:sp>
      <p:sp>
        <p:nvSpPr>
          <p:cNvPr id="7" name="TextBox 6">
            <a:extLst>
              <a:ext uri="{FF2B5EF4-FFF2-40B4-BE49-F238E27FC236}">
                <a16:creationId xmlns:a16="http://schemas.microsoft.com/office/drawing/2014/main" id="{363A2090-65AB-E497-E2EB-F7D28E687B4F}"/>
              </a:ext>
            </a:extLst>
          </p:cNvPr>
          <p:cNvSpPr txBox="1"/>
          <p:nvPr/>
        </p:nvSpPr>
        <p:spPr>
          <a:xfrm>
            <a:off x="1891917" y="820474"/>
            <a:ext cx="2285998" cy="1200329"/>
          </a:xfrm>
          <a:prstGeom prst="rect">
            <a:avLst/>
          </a:prstGeom>
          <a:noFill/>
        </p:spPr>
        <p:txBody>
          <a:bodyPr wrap="square" rtlCol="0">
            <a:spAutoFit/>
          </a:bodyPr>
          <a:lstStyle/>
          <a:p>
            <a:pPr algn="ctr"/>
            <a:r>
              <a:rPr lang="en-US" dirty="0">
                <a:solidFill>
                  <a:schemeClr val="accent2">
                    <a:lumMod val="40000"/>
                    <a:lumOff val="60000"/>
                  </a:schemeClr>
                </a:solidFill>
              </a:rPr>
              <a:t>Cause:</a:t>
            </a:r>
          </a:p>
          <a:p>
            <a:pPr algn="ctr"/>
            <a:r>
              <a:rPr lang="en-US" dirty="0">
                <a:solidFill>
                  <a:schemeClr val="bg1"/>
                </a:solidFill>
              </a:rPr>
              <a:t>Changes in land use, such as urbanization and agriculture</a:t>
            </a:r>
          </a:p>
        </p:txBody>
      </p:sp>
      <p:pic>
        <p:nvPicPr>
          <p:cNvPr id="6148" name="Picture 4" descr="235,552 Land Clearing Images, Stock Photos, 3D objects, &amp; Vectors |  Shutterstock">
            <a:extLst>
              <a:ext uri="{FF2B5EF4-FFF2-40B4-BE49-F238E27FC236}">
                <a16:creationId xmlns:a16="http://schemas.microsoft.com/office/drawing/2014/main" id="{046F56ED-44D2-11E6-CC46-1532EF17C0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46"/>
          <a:stretch/>
        </p:blipFill>
        <p:spPr bwMode="auto">
          <a:xfrm>
            <a:off x="1891917" y="2020803"/>
            <a:ext cx="2286000" cy="151738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ll about urbanization – ECOSYSTEMS UNITED">
            <a:extLst>
              <a:ext uri="{FF2B5EF4-FFF2-40B4-BE49-F238E27FC236}">
                <a16:creationId xmlns:a16="http://schemas.microsoft.com/office/drawing/2014/main" id="{231B3DA7-4CA4-BE61-F930-04585B16B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820" y="3648699"/>
            <a:ext cx="2286000" cy="14287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2F03E7B-003C-57E3-2E2E-3B87B6E92897}"/>
              </a:ext>
            </a:extLst>
          </p:cNvPr>
          <p:cNvSpPr txBox="1"/>
          <p:nvPr/>
        </p:nvSpPr>
        <p:spPr>
          <a:xfrm>
            <a:off x="8206510" y="820474"/>
            <a:ext cx="3679245" cy="1200329"/>
          </a:xfrm>
          <a:prstGeom prst="rect">
            <a:avLst/>
          </a:prstGeom>
          <a:noFill/>
        </p:spPr>
        <p:txBody>
          <a:bodyPr wrap="square" rtlCol="0">
            <a:spAutoFit/>
          </a:bodyPr>
          <a:lstStyle/>
          <a:p>
            <a:pPr algn="ctr"/>
            <a:r>
              <a:rPr lang="en-US" dirty="0">
                <a:solidFill>
                  <a:schemeClr val="accent2">
                    <a:lumMod val="40000"/>
                    <a:lumOff val="60000"/>
                  </a:schemeClr>
                </a:solidFill>
              </a:rPr>
              <a:t>Cause:</a:t>
            </a:r>
          </a:p>
          <a:p>
            <a:pPr algn="ctr"/>
            <a:r>
              <a:rPr lang="en-US" dirty="0">
                <a:solidFill>
                  <a:schemeClr val="bg1"/>
                </a:solidFill>
              </a:rPr>
              <a:t>Aerosols and pollution from urban areas, transportation, industry, agriculture, and burning biomass</a:t>
            </a:r>
          </a:p>
        </p:txBody>
      </p:sp>
      <p:pic>
        <p:nvPicPr>
          <p:cNvPr id="6154" name="Picture 10" descr="Aerosol sources and monitoring devices">
            <a:extLst>
              <a:ext uri="{FF2B5EF4-FFF2-40B4-BE49-F238E27FC236}">
                <a16:creationId xmlns:a16="http://schemas.microsoft.com/office/drawing/2014/main" id="{A321A459-5596-8AE8-AB47-406900B00E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077" r="46390" b="11435"/>
          <a:stretch/>
        </p:blipFill>
        <p:spPr bwMode="auto">
          <a:xfrm>
            <a:off x="8089421" y="2020803"/>
            <a:ext cx="3913422" cy="3192172"/>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ow climate-friendly is an electric car? | University of Technology Sydney">
            <a:extLst>
              <a:ext uri="{FF2B5EF4-FFF2-40B4-BE49-F238E27FC236}">
                <a16:creationId xmlns:a16="http://schemas.microsoft.com/office/drawing/2014/main" id="{1D914C58-6C7B-A124-B7C7-4A8DF3E1A2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3083" y="2020803"/>
            <a:ext cx="2286000" cy="140589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Greenhouse gases, facts and information">
            <a:extLst>
              <a:ext uri="{FF2B5EF4-FFF2-40B4-BE49-F238E27FC236}">
                <a16:creationId xmlns:a16="http://schemas.microsoft.com/office/drawing/2014/main" id="{A5A5EF87-0788-EF54-DD2A-CCA181D160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3083" y="3573205"/>
            <a:ext cx="2286000" cy="17144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D387FD5-476C-72CB-20F8-A74348588D96}"/>
              </a:ext>
            </a:extLst>
          </p:cNvPr>
          <p:cNvSpPr txBox="1"/>
          <p:nvPr/>
        </p:nvSpPr>
        <p:spPr>
          <a:xfrm>
            <a:off x="1864956" y="5166079"/>
            <a:ext cx="2285998" cy="1477328"/>
          </a:xfrm>
          <a:prstGeom prst="rect">
            <a:avLst/>
          </a:prstGeom>
          <a:noFill/>
        </p:spPr>
        <p:txBody>
          <a:bodyPr wrap="square" rtlCol="0">
            <a:spAutoFit/>
          </a:bodyPr>
          <a:lstStyle/>
          <a:p>
            <a:pPr algn="ctr"/>
            <a:r>
              <a:rPr lang="en-US" dirty="0">
                <a:solidFill>
                  <a:schemeClr val="accent2">
                    <a:lumMod val="40000"/>
                    <a:lumOff val="60000"/>
                  </a:schemeClr>
                </a:solidFill>
              </a:rPr>
              <a:t>Effect:</a:t>
            </a:r>
          </a:p>
          <a:p>
            <a:pPr algn="ctr"/>
            <a:r>
              <a:rPr lang="en-US" dirty="0">
                <a:solidFill>
                  <a:schemeClr val="bg1"/>
                </a:solidFill>
              </a:rPr>
              <a:t>Removal of GHG sinks, drastically change how energy moves through Earth’s systems</a:t>
            </a:r>
          </a:p>
        </p:txBody>
      </p:sp>
      <p:sp>
        <p:nvSpPr>
          <p:cNvPr id="14" name="TextBox 13">
            <a:extLst>
              <a:ext uri="{FF2B5EF4-FFF2-40B4-BE49-F238E27FC236}">
                <a16:creationId xmlns:a16="http://schemas.microsoft.com/office/drawing/2014/main" id="{0F0BA64E-4069-7750-A2B5-EAA47B0B5EB7}"/>
              </a:ext>
            </a:extLst>
          </p:cNvPr>
          <p:cNvSpPr txBox="1"/>
          <p:nvPr/>
        </p:nvSpPr>
        <p:spPr>
          <a:xfrm>
            <a:off x="5047763" y="5355436"/>
            <a:ext cx="2285999" cy="1200329"/>
          </a:xfrm>
          <a:prstGeom prst="rect">
            <a:avLst/>
          </a:prstGeom>
          <a:noFill/>
        </p:spPr>
        <p:txBody>
          <a:bodyPr wrap="square" rtlCol="0">
            <a:spAutoFit/>
          </a:bodyPr>
          <a:lstStyle/>
          <a:p>
            <a:pPr algn="ctr"/>
            <a:r>
              <a:rPr lang="en-US" dirty="0">
                <a:solidFill>
                  <a:schemeClr val="accent2">
                    <a:lumMod val="40000"/>
                    <a:lumOff val="60000"/>
                  </a:schemeClr>
                </a:solidFill>
              </a:rPr>
              <a:t>Effect:</a:t>
            </a:r>
          </a:p>
          <a:p>
            <a:pPr algn="ctr"/>
            <a:r>
              <a:rPr lang="en-US" dirty="0">
                <a:solidFill>
                  <a:schemeClr val="bg1"/>
                </a:solidFill>
              </a:rPr>
              <a:t>Increased greenhouse effect and global warming</a:t>
            </a:r>
          </a:p>
        </p:txBody>
      </p:sp>
      <p:sp>
        <p:nvSpPr>
          <p:cNvPr id="15" name="TextBox 14">
            <a:extLst>
              <a:ext uri="{FF2B5EF4-FFF2-40B4-BE49-F238E27FC236}">
                <a16:creationId xmlns:a16="http://schemas.microsoft.com/office/drawing/2014/main" id="{09E0294C-A89C-FCC0-0E47-8FB0FB802A4C}"/>
              </a:ext>
            </a:extLst>
          </p:cNvPr>
          <p:cNvSpPr txBox="1"/>
          <p:nvPr/>
        </p:nvSpPr>
        <p:spPr>
          <a:xfrm>
            <a:off x="8096324" y="5212975"/>
            <a:ext cx="3913422" cy="1477328"/>
          </a:xfrm>
          <a:prstGeom prst="rect">
            <a:avLst/>
          </a:prstGeom>
          <a:noFill/>
        </p:spPr>
        <p:txBody>
          <a:bodyPr wrap="square" rtlCol="0">
            <a:spAutoFit/>
          </a:bodyPr>
          <a:lstStyle/>
          <a:p>
            <a:pPr algn="ctr"/>
            <a:r>
              <a:rPr lang="en-US" dirty="0">
                <a:solidFill>
                  <a:schemeClr val="accent2">
                    <a:lumMod val="40000"/>
                    <a:lumOff val="60000"/>
                  </a:schemeClr>
                </a:solidFill>
              </a:rPr>
              <a:t>Effect:</a:t>
            </a:r>
          </a:p>
          <a:p>
            <a:pPr algn="ctr"/>
            <a:r>
              <a:rPr lang="en-US" dirty="0">
                <a:solidFill>
                  <a:schemeClr val="bg1"/>
                </a:solidFill>
              </a:rPr>
              <a:t>Increase greenhouse effect, increase reflection of insolation, ozone depletion, form clouds, acid deposition, health effects, and reduced visibility</a:t>
            </a:r>
          </a:p>
        </p:txBody>
      </p:sp>
    </p:spTree>
    <p:extLst>
      <p:ext uri="{BB962C8B-B14F-4D97-AF65-F5344CB8AC3E}">
        <p14:creationId xmlns:p14="http://schemas.microsoft.com/office/powerpoint/2010/main" val="12438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750"/>
                                        <p:tgtEl>
                                          <p:spTgt spid="6148"/>
                                        </p:tgtEl>
                                      </p:cBhvr>
                                    </p:animEffect>
                                  </p:childTnLst>
                                </p:cTn>
                              </p:par>
                              <p:par>
                                <p:cTn id="8" presetID="10" presetClass="entr" presetSubtype="0" fill="hold" nodeType="withEffect">
                                  <p:stCondLst>
                                    <p:cond delay="0"/>
                                  </p:stCondLst>
                                  <p:childTnLst>
                                    <p:set>
                                      <p:cBhvr>
                                        <p:cTn id="9" dur="1" fill="hold">
                                          <p:stCondLst>
                                            <p:cond delay="0"/>
                                          </p:stCondLst>
                                        </p:cTn>
                                        <p:tgtEl>
                                          <p:spTgt spid="6150"/>
                                        </p:tgtEl>
                                        <p:attrNameLst>
                                          <p:attrName>style.visibility</p:attrName>
                                        </p:attrNameLst>
                                      </p:cBhvr>
                                      <p:to>
                                        <p:strVal val="visible"/>
                                      </p:to>
                                    </p:set>
                                    <p:animEffect transition="in" filter="fade">
                                      <p:cBhvr>
                                        <p:cTn id="10" dur="750"/>
                                        <p:tgtEl>
                                          <p:spTgt spid="61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75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6156"/>
                                        </p:tgtEl>
                                        <p:attrNameLst>
                                          <p:attrName>style.visibility</p:attrName>
                                        </p:attrNameLst>
                                      </p:cBhvr>
                                      <p:to>
                                        <p:strVal val="visible"/>
                                      </p:to>
                                    </p:set>
                                    <p:animEffect transition="in" filter="fade">
                                      <p:cBhvr>
                                        <p:cTn id="24" dur="750"/>
                                        <p:tgtEl>
                                          <p:spTgt spid="6156"/>
                                        </p:tgtEl>
                                      </p:cBhvr>
                                    </p:animEffect>
                                  </p:childTnLst>
                                </p:cTn>
                              </p:par>
                              <p:par>
                                <p:cTn id="25" presetID="10" presetClass="entr" presetSubtype="0" fill="hold" nodeType="withEffect">
                                  <p:stCondLst>
                                    <p:cond delay="0"/>
                                  </p:stCondLst>
                                  <p:childTnLst>
                                    <p:set>
                                      <p:cBhvr>
                                        <p:cTn id="26" dur="1" fill="hold">
                                          <p:stCondLst>
                                            <p:cond delay="0"/>
                                          </p:stCondLst>
                                        </p:cTn>
                                        <p:tgtEl>
                                          <p:spTgt spid="6158"/>
                                        </p:tgtEl>
                                        <p:attrNameLst>
                                          <p:attrName>style.visibility</p:attrName>
                                        </p:attrNameLst>
                                      </p:cBhvr>
                                      <p:to>
                                        <p:strVal val="visible"/>
                                      </p:to>
                                    </p:set>
                                    <p:animEffect transition="in" filter="fade">
                                      <p:cBhvr>
                                        <p:cTn id="27" dur="750"/>
                                        <p:tgtEl>
                                          <p:spTgt spid="61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75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75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6154"/>
                                        </p:tgtEl>
                                        <p:attrNameLst>
                                          <p:attrName>style.visibility</p:attrName>
                                        </p:attrNameLst>
                                      </p:cBhvr>
                                      <p:to>
                                        <p:strVal val="visible"/>
                                      </p:to>
                                    </p:set>
                                    <p:animEffect transition="in" filter="fade">
                                      <p:cBhvr>
                                        <p:cTn id="38" dur="750"/>
                                        <p:tgtEl>
                                          <p:spTgt spid="61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B5EA-8157-30C4-2A6F-A4048AF2E6F5}"/>
              </a:ext>
            </a:extLst>
          </p:cNvPr>
          <p:cNvSpPr>
            <a:spLocks noGrp="1"/>
          </p:cNvSpPr>
          <p:nvPr>
            <p:ph type="title"/>
          </p:nvPr>
        </p:nvSpPr>
        <p:spPr>
          <a:xfrm>
            <a:off x="1673526" y="53151"/>
            <a:ext cx="10325816" cy="1325563"/>
          </a:xfrm>
        </p:spPr>
        <p:txBody>
          <a:bodyPr>
            <a:normAutofit/>
          </a:bodyPr>
          <a:lstStyle/>
          <a:p>
            <a:pPr algn="ctr"/>
            <a:r>
              <a:rPr lang="en-US" sz="3600" dirty="0"/>
              <a:t>How have humans affected climate and climate patterns in recent years?</a:t>
            </a:r>
          </a:p>
        </p:txBody>
      </p:sp>
      <p:sp>
        <p:nvSpPr>
          <p:cNvPr id="3" name="Content Placeholder 2">
            <a:extLst>
              <a:ext uri="{FF2B5EF4-FFF2-40B4-BE49-F238E27FC236}">
                <a16:creationId xmlns:a16="http://schemas.microsoft.com/office/drawing/2014/main" id="{2088EC31-CE14-5DC9-A5B6-64A0DC940FC3}"/>
              </a:ext>
            </a:extLst>
          </p:cNvPr>
          <p:cNvSpPr>
            <a:spLocks noGrp="1"/>
          </p:cNvSpPr>
          <p:nvPr>
            <p:ph idx="1"/>
          </p:nvPr>
        </p:nvSpPr>
        <p:spPr>
          <a:xfrm>
            <a:off x="1673525" y="1513650"/>
            <a:ext cx="10325816" cy="5166849"/>
          </a:xfrm>
        </p:spPr>
        <p:txBody>
          <a:bodyPr>
            <a:normAutofit/>
          </a:bodyPr>
          <a:lstStyle/>
          <a:p>
            <a:r>
              <a:rPr lang="en-US" sz="2400" dirty="0"/>
              <a:t>Carbon moves throughout the Earth’s systems and is naturally stored in rocks and soils, the oceans, buried deposits (fossil fuels), living things, and the atmosphere</a:t>
            </a:r>
          </a:p>
          <a:p>
            <a:r>
              <a:rPr lang="en-US" sz="2400" dirty="0"/>
              <a:t>Increasing CO</a:t>
            </a:r>
            <a:r>
              <a:rPr lang="en-US" sz="2400" baseline="-25000" dirty="0"/>
              <a:t>2</a:t>
            </a:r>
            <a:r>
              <a:rPr lang="en-US" sz="2400" dirty="0"/>
              <a:t> in our atmosphere causes an increase in the greenhouse effect and therefore an increase in global temperature</a:t>
            </a:r>
          </a:p>
          <a:p>
            <a:r>
              <a:rPr lang="en-US" sz="2400" dirty="0"/>
              <a:t>As a whole, the Earth is experiencing a warming trend</a:t>
            </a:r>
          </a:p>
          <a:p>
            <a:r>
              <a:rPr lang="en-US" sz="2400" dirty="0"/>
              <a:t>On a smaller scale, climate changes more independently based on local climate factors</a:t>
            </a:r>
          </a:p>
          <a:p>
            <a:r>
              <a:rPr lang="en-US" sz="2400" dirty="0"/>
              <a:t>We can connect human activity to warming through chemistry and chemical analysis, accounting, and physics</a:t>
            </a:r>
          </a:p>
          <a:p>
            <a:r>
              <a:rPr lang="en-US" sz="2400" dirty="0"/>
              <a:t>Some of the ways that humans have affected climate is through changes in land use, fossil fuel combustion, and production of aerosols and pollution</a:t>
            </a:r>
          </a:p>
        </p:txBody>
      </p:sp>
      <p:sp>
        <p:nvSpPr>
          <p:cNvPr id="4" name="TextBox 3">
            <a:extLst>
              <a:ext uri="{FF2B5EF4-FFF2-40B4-BE49-F238E27FC236}">
                <a16:creationId xmlns:a16="http://schemas.microsoft.com/office/drawing/2014/main" id="{12468CB6-F96A-CE97-0A29-02C40D57AD29}"/>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130796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B2F5-C2C8-732B-D857-A7BA687C2AA8}"/>
              </a:ext>
            </a:extLst>
          </p:cNvPr>
          <p:cNvSpPr>
            <a:spLocks noGrp="1"/>
          </p:cNvSpPr>
          <p:nvPr>
            <p:ph type="title"/>
          </p:nvPr>
        </p:nvSpPr>
        <p:spPr>
          <a:xfrm>
            <a:off x="838200" y="12200"/>
            <a:ext cx="10515600" cy="1325563"/>
          </a:xfrm>
        </p:spPr>
        <p:txBody>
          <a:bodyPr/>
          <a:lstStyle/>
          <a:p>
            <a:r>
              <a:rPr lang="en-US" dirty="0"/>
              <a:t>Discussion Prompts</a:t>
            </a:r>
          </a:p>
        </p:txBody>
      </p:sp>
      <p:sp>
        <p:nvSpPr>
          <p:cNvPr id="3" name="Content Placeholder 2">
            <a:extLst>
              <a:ext uri="{FF2B5EF4-FFF2-40B4-BE49-F238E27FC236}">
                <a16:creationId xmlns:a16="http://schemas.microsoft.com/office/drawing/2014/main" id="{D8EEE954-B589-CF1A-38A4-50EF18B60416}"/>
              </a:ext>
            </a:extLst>
          </p:cNvPr>
          <p:cNvSpPr>
            <a:spLocks noGrp="1"/>
          </p:cNvSpPr>
          <p:nvPr>
            <p:ph idx="1"/>
          </p:nvPr>
        </p:nvSpPr>
        <p:spPr>
          <a:xfrm>
            <a:off x="838200" y="1154155"/>
            <a:ext cx="10515600" cy="4549690"/>
          </a:xfrm>
        </p:spPr>
        <p:txBody>
          <a:bodyPr>
            <a:normAutofit lnSpcReduction="10000"/>
          </a:bodyPr>
          <a:lstStyle/>
          <a:p>
            <a:r>
              <a:rPr lang="en-US" dirty="0"/>
              <a:t>How would concentrations of atmospheric greenhouse gases change if there were more:</a:t>
            </a:r>
          </a:p>
          <a:p>
            <a:pPr lvl="1"/>
            <a:r>
              <a:rPr lang="en-US" dirty="0"/>
              <a:t>Volcanic activity?</a:t>
            </a:r>
          </a:p>
          <a:p>
            <a:pPr lvl="1"/>
            <a:r>
              <a:rPr lang="en-US" dirty="0"/>
              <a:t>Weathering?</a:t>
            </a:r>
          </a:p>
          <a:p>
            <a:pPr lvl="1"/>
            <a:r>
              <a:rPr lang="en-US" dirty="0"/>
              <a:t>Burning of fossil fuels?</a:t>
            </a:r>
          </a:p>
          <a:p>
            <a:r>
              <a:rPr lang="en-US" dirty="0"/>
              <a:t>What is the connection between CO2 emissions and atmospheric CO2 concentrations?</a:t>
            </a:r>
          </a:p>
          <a:p>
            <a:r>
              <a:rPr lang="en-US" dirty="0"/>
              <a:t>What are the general trends in global warming?</a:t>
            </a:r>
          </a:p>
          <a:p>
            <a:r>
              <a:rPr lang="en-US" dirty="0"/>
              <a:t>What evidence indicates that humans are affecting the climate?</a:t>
            </a:r>
          </a:p>
          <a:p>
            <a:r>
              <a:rPr lang="en-US" dirty="0"/>
              <a:t>How do scientists know that some drivers of change are natural and others are human in origin?</a:t>
            </a:r>
          </a:p>
        </p:txBody>
      </p:sp>
    </p:spTree>
    <p:extLst>
      <p:ext uri="{BB962C8B-B14F-4D97-AF65-F5344CB8AC3E}">
        <p14:creationId xmlns:p14="http://schemas.microsoft.com/office/powerpoint/2010/main" val="5698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9547-C439-2D31-A609-C382991A66D8}"/>
              </a:ext>
            </a:extLst>
          </p:cNvPr>
          <p:cNvSpPr>
            <a:spLocks noGrp="1"/>
          </p:cNvSpPr>
          <p:nvPr>
            <p:ph type="title"/>
          </p:nvPr>
        </p:nvSpPr>
        <p:spPr>
          <a:xfrm>
            <a:off x="1497874" y="216784"/>
            <a:ext cx="10694126" cy="1325563"/>
          </a:xfrm>
        </p:spPr>
        <p:txBody>
          <a:bodyPr>
            <a:noAutofit/>
          </a:bodyPr>
          <a:lstStyle/>
          <a:p>
            <a:pPr algn="ctr"/>
            <a:r>
              <a:rPr lang="en-US" sz="3800" dirty="0"/>
              <a:t>How have humans affected climate and climate patterns in recent years?</a:t>
            </a:r>
          </a:p>
        </p:txBody>
      </p:sp>
      <p:sp>
        <p:nvSpPr>
          <p:cNvPr id="3" name="Content Placeholder 2">
            <a:extLst>
              <a:ext uri="{FF2B5EF4-FFF2-40B4-BE49-F238E27FC236}">
                <a16:creationId xmlns:a16="http://schemas.microsoft.com/office/drawing/2014/main" id="{217ED824-E5C1-7032-EBE8-D2B11658AA78}"/>
              </a:ext>
            </a:extLst>
          </p:cNvPr>
          <p:cNvSpPr>
            <a:spLocks noGrp="1"/>
          </p:cNvSpPr>
          <p:nvPr>
            <p:ph idx="1"/>
          </p:nvPr>
        </p:nvSpPr>
        <p:spPr/>
        <p:txBody>
          <a:bodyPr/>
          <a:lstStyle/>
          <a:p>
            <a:pPr marL="0" indent="0">
              <a:buNone/>
            </a:pPr>
            <a:r>
              <a:rPr lang="en-US" dirty="0"/>
              <a:t>To answer these questions, we will:</a:t>
            </a:r>
          </a:p>
          <a:p>
            <a:pPr lvl="1">
              <a:spcBef>
                <a:spcPts val="1200"/>
              </a:spcBef>
            </a:pPr>
            <a:r>
              <a:rPr lang="en-US" dirty="0"/>
              <a:t>Apply knowledge of the greenhouse effect and carbon cycle to understand changes in atmospheric greenhouse gas concentrations</a:t>
            </a:r>
          </a:p>
          <a:p>
            <a:pPr lvl="1">
              <a:spcBef>
                <a:spcPts val="1200"/>
              </a:spcBef>
            </a:pPr>
            <a:r>
              <a:rPr lang="en-US" dirty="0"/>
              <a:t>Determine the connection between CO</a:t>
            </a:r>
            <a:r>
              <a:rPr lang="en-US" baseline="-25000" dirty="0"/>
              <a:t>2</a:t>
            </a:r>
            <a:r>
              <a:rPr lang="en-US" dirty="0"/>
              <a:t> emissions and atmospheric CO</a:t>
            </a:r>
            <a:r>
              <a:rPr lang="en-US" baseline="-25000" dirty="0"/>
              <a:t>2</a:t>
            </a:r>
            <a:r>
              <a:rPr lang="en-US" dirty="0"/>
              <a:t> concentrations</a:t>
            </a:r>
          </a:p>
          <a:p>
            <a:pPr lvl="1">
              <a:spcBef>
                <a:spcPts val="1200"/>
              </a:spcBef>
            </a:pPr>
            <a:r>
              <a:rPr lang="en-US" dirty="0"/>
              <a:t>Investigate trends in global warming and climate since the Industrial Revolution</a:t>
            </a:r>
          </a:p>
          <a:p>
            <a:pPr lvl="1">
              <a:spcBef>
                <a:spcPts val="1200"/>
              </a:spcBef>
            </a:pPr>
            <a:r>
              <a:rPr lang="en-US" dirty="0"/>
              <a:t>Explore human and natural drivers of climate change</a:t>
            </a:r>
          </a:p>
          <a:p>
            <a:pPr lvl="1">
              <a:spcBef>
                <a:spcPts val="1200"/>
              </a:spcBef>
            </a:pPr>
            <a:endParaRPr lang="en-US" dirty="0"/>
          </a:p>
        </p:txBody>
      </p:sp>
      <p:sp>
        <p:nvSpPr>
          <p:cNvPr id="4" name="TextBox 3">
            <a:extLst>
              <a:ext uri="{FF2B5EF4-FFF2-40B4-BE49-F238E27FC236}">
                <a16:creationId xmlns:a16="http://schemas.microsoft.com/office/drawing/2014/main" id="{D1511E40-A514-1546-F579-EE4F98481B8E}"/>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314218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White clouds and blue sky during daytime photo – Free Blue Image on Unsplash">
            <a:extLst>
              <a:ext uri="{FF2B5EF4-FFF2-40B4-BE49-F238E27FC236}">
                <a16:creationId xmlns:a16="http://schemas.microsoft.com/office/drawing/2014/main" id="{D88BC673-B791-F397-13CE-D831D47ED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216" y="-9720"/>
            <a:ext cx="10638623" cy="44005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ransparent Ocean Images - Free Download on Freepik">
            <a:extLst>
              <a:ext uri="{FF2B5EF4-FFF2-40B4-BE49-F238E27FC236}">
                <a16:creationId xmlns:a16="http://schemas.microsoft.com/office/drawing/2014/main" id="{382420CE-250F-D92C-4906-54328B63F25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353" b="94964" l="160" r="99521">
                        <a14:foregroundMark x1="3994" y1="58034" x2="3994" y2="58034"/>
                        <a14:foregroundMark x1="4633" y1="86811" x2="4633" y2="86811"/>
                        <a14:foregroundMark x1="10224" y1="88729" x2="10224" y2="88729"/>
                        <a14:foregroundMark x1="24441" y1="85132" x2="24441" y2="85132"/>
                        <a14:foregroundMark x1="97756" y1="43060" x2="99521" y2="42926"/>
                        <a14:foregroundMark x1="3195" y1="84652" x2="3195" y2="84652"/>
                        <a14:foregroundMark x1="6709" y1="94964" x2="6709" y2="94964"/>
                        <a14:foregroundMark x1="11182" y1="93285" x2="11182" y2="93285"/>
                        <a14:foregroundMark x1="32748" y1="92806" x2="32748" y2="92806"/>
                        <a14:backgroundMark x1="319" y1="41487" x2="9105" y2="41727"/>
                        <a14:backgroundMark x1="9105" y1="41727" x2="17252" y2="41247"/>
                        <a14:backgroundMark x1="17252" y1="41247" x2="28914" y2="42686"/>
                        <a14:backgroundMark x1="28914" y1="42686" x2="48403" y2="41966"/>
                        <a14:backgroundMark x1="48403" y1="41966" x2="59425" y2="42446"/>
                        <a14:backgroundMark x1="59425" y1="42446" x2="85623" y2="40767"/>
                        <a14:backgroundMark x1="85623" y1="40767" x2="95208" y2="41727"/>
                        <a14:backgroundMark x1="95208" y1="41727" x2="98403" y2="41487"/>
                      </a14:backgroundRemoval>
                    </a14:imgEffect>
                  </a14:imgLayer>
                </a14:imgProps>
              </a:ext>
              <a:ext uri="{28A0092B-C50C-407E-A947-70E740481C1C}">
                <a14:useLocalDpi xmlns:a14="http://schemas.microsoft.com/office/drawing/2010/main" val="0"/>
              </a:ext>
            </a:extLst>
          </a:blip>
          <a:srcRect/>
          <a:stretch>
            <a:fillRect/>
          </a:stretch>
        </p:blipFill>
        <p:spPr bwMode="auto">
          <a:xfrm>
            <a:off x="1510986" y="1397030"/>
            <a:ext cx="6762498" cy="3971925"/>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33" name="Picture 2" descr="Free download Mountain Transparent Background Mountain Png - Clip Art  Library - Mountains Transparent Background | Mountains aesthetic, Transparent  background, Png">
            <a:extLst>
              <a:ext uri="{FF2B5EF4-FFF2-40B4-BE49-F238E27FC236}">
                <a16:creationId xmlns:a16="http://schemas.microsoft.com/office/drawing/2014/main" id="{5968864D-884C-C3EB-F7F2-F743B5AD52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938" t="120" r="26035" b="-120"/>
          <a:stretch/>
        </p:blipFill>
        <p:spPr bwMode="auto">
          <a:xfrm>
            <a:off x="8813096" y="886326"/>
            <a:ext cx="3378904" cy="59716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8" descr="Lava transparent background PNG cliparts free download | HiClipart">
            <a:extLst>
              <a:ext uri="{FF2B5EF4-FFF2-40B4-BE49-F238E27FC236}">
                <a16:creationId xmlns:a16="http://schemas.microsoft.com/office/drawing/2014/main" id="{C3C80D20-2BBE-1822-2ED1-C64B508DD78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938" b="96584" l="10000" r="91000">
                        <a14:foregroundMark x1="51000" y1="96584" x2="51000" y2="96584"/>
                        <a14:foregroundMark x1="16333" y1="51398" x2="16333" y2="51398"/>
                        <a14:foregroundMark x1="77000" y1="21894" x2="77000" y2="21894"/>
                        <a14:foregroundMark x1="76333" y1="19720" x2="76333" y2="19720"/>
                        <a14:foregroundMark x1="68000" y1="19410" x2="68000" y2="19410"/>
                        <a14:foregroundMark x1="63000" y1="22360" x2="63000" y2="23602"/>
                        <a14:foregroundMark x1="33000" y1="11025" x2="33000" y2="11025"/>
                        <a14:foregroundMark x1="31000" y1="13199" x2="31000" y2="13199"/>
                        <a14:foregroundMark x1="25333" y1="13509" x2="25333" y2="13509"/>
                        <a14:foregroundMark x1="19667" y1="12112" x2="19667" y2="12112"/>
                        <a14:foregroundMark x1="36667" y1="16925" x2="36667" y2="16925"/>
                        <a14:foregroundMark x1="41667" y1="20031" x2="41667" y2="20031"/>
                        <a14:foregroundMark x1="46667" y1="23913" x2="46667" y2="23913"/>
                        <a14:foregroundMark x1="50000" y1="25466" x2="50000" y2="25466"/>
                        <a14:foregroundMark x1="91000" y1="44099" x2="91000" y2="44099"/>
                        <a14:foregroundMark x1="25333" y1="93168" x2="25333" y2="93168"/>
                        <a14:foregroundMark x1="28000" y1="92236" x2="28000" y2="92236"/>
                        <a14:backgroundMark x1="71333" y1="34161" x2="71333" y2="34161"/>
                        <a14:backgroundMark x1="39333" y1="31988" x2="39333" y2="31988"/>
                        <a14:backgroundMark x1="44333" y1="34938" x2="44333" y2="34938"/>
                        <a14:backgroundMark x1="69000" y1="61801" x2="69000" y2="61801"/>
                        <a14:backgroundMark x1="72333" y1="63354" x2="72333" y2="63354"/>
                        <a14:backgroundMark x1="14667" y1="51708" x2="14667" y2="51708"/>
                        <a14:backgroundMark x1="19667" y1="52484" x2="19667" y2="52484"/>
                        <a14:backgroundMark x1="23667" y1="54037" x2="23667" y2="54037"/>
                        <a14:backgroundMark x1="59667" y1="29969" x2="59667" y2="29969"/>
                        <a14:backgroundMark x1="72333" y1="37733" x2="72333" y2="37733"/>
                        <a14:backgroundMark x1="74000" y1="36491" x2="74000" y2="36491"/>
                        <a14:backgroundMark x1="54333" y1="37578" x2="54333" y2="37578"/>
                        <a14:backgroundMark x1="46000" y1="35404" x2="46000" y2="35404"/>
                        <a14:backgroundMark x1="36667" y1="47981" x2="36667" y2="47981"/>
                        <a14:backgroundMark x1="37000" y1="50311" x2="37000" y2="50311"/>
                        <a14:backgroundMark x1="35000" y1="51863" x2="35000" y2="51863"/>
                      </a14:backgroundRemoval>
                    </a14:imgEffect>
                  </a14:imgLayer>
                </a14:imgProps>
              </a:ext>
              <a:ext uri="{28A0092B-C50C-407E-A947-70E740481C1C}">
                <a14:useLocalDpi xmlns:a14="http://schemas.microsoft.com/office/drawing/2010/main" val="0"/>
              </a:ext>
            </a:extLst>
          </a:blip>
          <a:srcRect/>
          <a:stretch>
            <a:fillRect/>
          </a:stretch>
        </p:blipFill>
        <p:spPr bwMode="auto">
          <a:xfrm>
            <a:off x="8469883" y="54839"/>
            <a:ext cx="998025" cy="193020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0" descr="Free volcano lava volcanic eruption illustration">
            <a:extLst>
              <a:ext uri="{FF2B5EF4-FFF2-40B4-BE49-F238E27FC236}">
                <a16:creationId xmlns:a16="http://schemas.microsoft.com/office/drawing/2014/main" id="{EDF5F3C8-C888-1D3C-6679-006E05CF44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659482"/>
            <a:ext cx="5566611" cy="439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ownload Field Green Landscape PNG Download Free HQ PNG Image | FreePNGImg">
            <a:extLst>
              <a:ext uri="{FF2B5EF4-FFF2-40B4-BE49-F238E27FC236}">
                <a16:creationId xmlns:a16="http://schemas.microsoft.com/office/drawing/2014/main" id="{7C19F22E-3435-03D1-E955-9A616E6993C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2850"/>
          <a:stretch/>
        </p:blipFill>
        <p:spPr bwMode="auto">
          <a:xfrm>
            <a:off x="1550125" y="3026372"/>
            <a:ext cx="6304547" cy="38280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ree download Mountain Transparent Background Mountain Png - Clip Art  Library - Mountains Transparent Background | Mountains aesthetic, Transparent  background, Png">
            <a:extLst>
              <a:ext uri="{FF2B5EF4-FFF2-40B4-BE49-F238E27FC236}">
                <a16:creationId xmlns:a16="http://schemas.microsoft.com/office/drawing/2014/main" id="{523215DA-8515-8077-83CF-D1DC9F73F3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303"/>
          <a:stretch/>
        </p:blipFill>
        <p:spPr bwMode="auto">
          <a:xfrm>
            <a:off x="4312454" y="873760"/>
            <a:ext cx="7879546" cy="59716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1028" name="Picture 4" descr="Download Field Green Landscape PNG Download Free HQ PNG Image | FreePNGImg">
            <a:extLst>
              <a:ext uri="{FF2B5EF4-FFF2-40B4-BE49-F238E27FC236}">
                <a16:creationId xmlns:a16="http://schemas.microsoft.com/office/drawing/2014/main" id="{F974094F-B1B6-B588-857A-3703494592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3312363" y="2905493"/>
            <a:ext cx="6304547" cy="39403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Beautiful tree realistic on transparent background PNG - Similar PNG">
            <a:extLst>
              <a:ext uri="{FF2B5EF4-FFF2-40B4-BE49-F238E27FC236}">
                <a16:creationId xmlns:a16="http://schemas.microsoft.com/office/drawing/2014/main" id="{2595A7F0-B93A-6FAE-9C59-FFFEE6E54AD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80" b="89961" l="5833" r="93167">
                        <a14:foregroundMark x1="93333" y1="50787" x2="93333" y2="50787"/>
                        <a14:foregroundMark x1="48833" y1="7677" x2="48833" y2="7677"/>
                        <a14:foregroundMark x1="5833" y1="59252" x2="5833" y2="59252"/>
                        <a14:foregroundMark x1="8667" y1="67913" x2="8667" y2="67913"/>
                        <a14:foregroundMark x1="10833" y1="70276" x2="10833" y2="70276"/>
                        <a14:foregroundMark x1="9333" y1="69094" x2="9333" y2="69094"/>
                        <a14:foregroundMark x1="7167" y1="69291" x2="7167" y2="69291"/>
                        <a14:backgroundMark x1="38167" y1="55118" x2="38167" y2="55118"/>
                        <a14:backgroundMark x1="34833" y1="57087" x2="34833" y2="57087"/>
                        <a14:backgroundMark x1="31833" y1="41732" x2="31833" y2="41732"/>
                        <a14:backgroundMark x1="31333" y1="43504" x2="31333" y2="43504"/>
                        <a14:backgroundMark x1="47167" y1="47835" x2="47167" y2="47835"/>
                        <a14:backgroundMark x1="47167" y1="45276" x2="47167" y2="45276"/>
                        <a14:backgroundMark x1="61333" y1="47441" x2="61333" y2="47441"/>
                        <a14:backgroundMark x1="62833" y1="47047" x2="62833" y2="47047"/>
                        <a14:backgroundMark x1="60833" y1="65945" x2="60833" y2="65945"/>
                        <a14:backgroundMark x1="61833" y1="67323" x2="61833" y2="67323"/>
                        <a14:backgroundMark x1="66167" y1="17126" x2="66167" y2="17126"/>
                        <a14:backgroundMark x1="29667" y1="29134" x2="29667" y2="29134"/>
                        <a14:backgroundMark x1="31167" y1="32874" x2="31167" y2="32874"/>
                        <a14:backgroundMark x1="19500" y1="42126" x2="19500" y2="42126"/>
                        <a14:backgroundMark x1="9333" y1="66339" x2="9333" y2="66339"/>
                        <a14:backgroundMark x1="10584" y1="69094" x2="11167" y2="68701"/>
                        <a14:backgroundMark x1="10292" y1="69291" x2="10584" y2="69094"/>
                        <a14:backgroundMark x1="10000" y1="69488" x2="10292" y2="69291"/>
                        <a14:backgroundMark x1="16833" y1="65945" x2="16833" y2="65945"/>
                        <a14:backgroundMark x1="16500" y1="65354" x2="16500" y2="65354"/>
                        <a14:backgroundMark x1="93667" y1="58465" x2="93667" y2="58465"/>
                      </a14:backgroundRemoval>
                    </a14:imgEffect>
                  </a14:imgLayer>
                </a14:imgProps>
              </a:ext>
              <a:ext uri="{28A0092B-C50C-407E-A947-70E740481C1C}">
                <a14:useLocalDpi xmlns:a14="http://schemas.microsoft.com/office/drawing/2010/main" val="0"/>
              </a:ext>
            </a:extLst>
          </a:blip>
          <a:srcRect/>
          <a:stretch>
            <a:fillRect/>
          </a:stretch>
        </p:blipFill>
        <p:spPr bwMode="auto">
          <a:xfrm>
            <a:off x="8761700" y="3742517"/>
            <a:ext cx="1030703" cy="8726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Big industrial factory on transparent background 25219132 PNG">
            <a:extLst>
              <a:ext uri="{FF2B5EF4-FFF2-40B4-BE49-F238E27FC236}">
                <a16:creationId xmlns:a16="http://schemas.microsoft.com/office/drawing/2014/main" id="{537D2CAA-31A7-E06C-FC96-E6DF14A198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3900" y="3689684"/>
            <a:ext cx="1492760" cy="9555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Free download Mountain Transparent Background Mountain Png - Clip Art  Library - Mountains Transparent Background | Mountains aesthetic, Transparent  background, Png">
            <a:extLst>
              <a:ext uri="{FF2B5EF4-FFF2-40B4-BE49-F238E27FC236}">
                <a16:creationId xmlns:a16="http://schemas.microsoft.com/office/drawing/2014/main" id="{D8E87C7A-29E6-4B3B-D04B-488825C184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5669"/>
          <a:stretch/>
        </p:blipFill>
        <p:spPr bwMode="auto">
          <a:xfrm>
            <a:off x="6173184" y="3121059"/>
            <a:ext cx="6018816" cy="37247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River transparent background PNG cliparts free download | HiClipart">
            <a:extLst>
              <a:ext uri="{FF2B5EF4-FFF2-40B4-BE49-F238E27FC236}">
                <a16:creationId xmlns:a16="http://schemas.microsoft.com/office/drawing/2014/main" id="{11C54026-44AC-424F-2E2C-92A81657351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9063" l="1375" r="98250">
                        <a14:foregroundMark x1="32375" y1="42188" x2="32375" y2="42188"/>
                        <a14:foregroundMark x1="29750" y1="42500" x2="29750" y2="42500"/>
                        <a14:foregroundMark x1="23875" y1="41406" x2="23875" y2="41406"/>
                        <a14:foregroundMark x1="26000" y1="41875" x2="26000" y2="41875"/>
                        <a14:foregroundMark x1="5125" y1="60625" x2="5125" y2="60625"/>
                        <a14:foregroundMark x1="1375" y1="59062" x2="1375" y2="59062"/>
                        <a14:foregroundMark x1="3000" y1="93281" x2="3000" y2="93281"/>
                        <a14:foregroundMark x1="24500" y1="97969" x2="24500" y2="97969"/>
                        <a14:foregroundMark x1="47250" y1="95313" x2="47250" y2="95313"/>
                        <a14:foregroundMark x1="36125" y1="95625" x2="36125" y2="95625"/>
                        <a14:foregroundMark x1="74250" y1="92969" x2="74250" y2="92969"/>
                        <a14:foregroundMark x1="63875" y1="92969" x2="64500" y2="92656"/>
                        <a14:foregroundMark x1="94250" y1="88281" x2="94250" y2="88281"/>
                        <a14:foregroundMark x1="95625" y1="75625" x2="95625" y2="75625"/>
                        <a14:backgroundMark x1="98625" y1="99063" x2="98625" y2="99063"/>
                        <a14:backgroundMark x1="97750" y1="99531" x2="97750" y2="99531"/>
                        <a14:backgroundMark x1="98625" y1="98438" x2="93375" y2="99844"/>
                      </a14:backgroundRemoval>
                    </a14:imgEffect>
                  </a14:imgLayer>
                </a14:imgProps>
              </a:ext>
              <a:ext uri="{28A0092B-C50C-407E-A947-70E740481C1C}">
                <a14:useLocalDpi xmlns:a14="http://schemas.microsoft.com/office/drawing/2010/main" val="0"/>
              </a:ext>
            </a:extLst>
          </a:blip>
          <a:srcRect/>
          <a:stretch>
            <a:fillRect/>
          </a:stretch>
        </p:blipFill>
        <p:spPr bwMode="auto">
          <a:xfrm>
            <a:off x="1552064" y="2689099"/>
            <a:ext cx="5208538" cy="41668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Beautiful tree realistic on transparent background PNG - Similar PNG">
            <a:extLst>
              <a:ext uri="{FF2B5EF4-FFF2-40B4-BE49-F238E27FC236}">
                <a16:creationId xmlns:a16="http://schemas.microsoft.com/office/drawing/2014/main" id="{11CCB48B-BE9C-AFA6-DE66-1863D880DB5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80" b="89961" l="5833" r="93167">
                        <a14:foregroundMark x1="93333" y1="50787" x2="93333" y2="50787"/>
                        <a14:foregroundMark x1="48833" y1="7677" x2="48833" y2="7677"/>
                        <a14:foregroundMark x1="5833" y1="59252" x2="5833" y2="59252"/>
                        <a14:foregroundMark x1="8667" y1="67913" x2="8667" y2="67913"/>
                        <a14:foregroundMark x1="10833" y1="70276" x2="10833" y2="70276"/>
                        <a14:foregroundMark x1="9333" y1="69094" x2="9333" y2="69094"/>
                        <a14:foregroundMark x1="7167" y1="69291" x2="7167" y2="69291"/>
                        <a14:backgroundMark x1="38167" y1="55118" x2="38167" y2="55118"/>
                        <a14:backgroundMark x1="34833" y1="57087" x2="34833" y2="57087"/>
                        <a14:backgroundMark x1="31833" y1="41732" x2="31833" y2="41732"/>
                        <a14:backgroundMark x1="31333" y1="43504" x2="31333" y2="43504"/>
                        <a14:backgroundMark x1="47167" y1="47835" x2="47167" y2="47835"/>
                        <a14:backgroundMark x1="47167" y1="45276" x2="47167" y2="45276"/>
                        <a14:backgroundMark x1="61333" y1="47441" x2="61333" y2="47441"/>
                        <a14:backgroundMark x1="62833" y1="47047" x2="62833" y2="47047"/>
                        <a14:backgroundMark x1="60833" y1="65945" x2="60833" y2="65945"/>
                        <a14:backgroundMark x1="61833" y1="67323" x2="61833" y2="67323"/>
                        <a14:backgroundMark x1="66167" y1="17126" x2="66167" y2="17126"/>
                        <a14:backgroundMark x1="29667" y1="29134" x2="29667" y2="29134"/>
                        <a14:backgroundMark x1="31167" y1="32874" x2="31167" y2="32874"/>
                        <a14:backgroundMark x1="19500" y1="42126" x2="19500" y2="42126"/>
                        <a14:backgroundMark x1="9333" y1="66339" x2="9333" y2="66339"/>
                        <a14:backgroundMark x1="10584" y1="69094" x2="11167" y2="68701"/>
                        <a14:backgroundMark x1="10292" y1="69291" x2="10584" y2="69094"/>
                        <a14:backgroundMark x1="10000" y1="69488" x2="10292" y2="69291"/>
                        <a14:backgroundMark x1="16833" y1="65945" x2="16833" y2="65945"/>
                        <a14:backgroundMark x1="16500" y1="65354" x2="16500" y2="65354"/>
                        <a14:backgroundMark x1="93667" y1="58465" x2="93667" y2="58465"/>
                      </a14:backgroundRemoval>
                    </a14:imgEffect>
                  </a14:imgLayer>
                </a14:imgProps>
              </a:ext>
              <a:ext uri="{28A0092B-C50C-407E-A947-70E740481C1C}">
                <a14:useLocalDpi xmlns:a14="http://schemas.microsoft.com/office/drawing/2010/main" val="0"/>
              </a:ext>
            </a:extLst>
          </a:blip>
          <a:srcRect/>
          <a:stretch>
            <a:fillRect/>
          </a:stretch>
        </p:blipFill>
        <p:spPr bwMode="auto">
          <a:xfrm>
            <a:off x="8252227" y="4202362"/>
            <a:ext cx="738772" cy="62549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8" descr="Smog Png Images - Free Download on Freepik">
            <a:extLst>
              <a:ext uri="{FF2B5EF4-FFF2-40B4-BE49-F238E27FC236}">
                <a16:creationId xmlns:a16="http://schemas.microsoft.com/office/drawing/2014/main" id="{8F2A497A-DCAF-B5BF-7C28-61529AE0825A}"/>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9937" b="89641" l="7668" r="89776">
                        <a14:foregroundMark x1="25879" y1="72939" x2="25879" y2="72939"/>
                        <a14:foregroundMark x1="26198" y1="69556" x2="26198" y2="69556"/>
                        <a14:foregroundMark x1="25240" y1="71670" x2="24760" y2="70825"/>
                        <a14:foregroundMark x1="8946" y1="51163" x2="8946" y2="51163"/>
                        <a14:foregroundMark x1="11022" y1="50951" x2="11022" y2="50951"/>
                        <a14:foregroundMark x1="54792" y1="72516" x2="54792" y2="72516"/>
                        <a14:foregroundMark x1="54792" y1="67442" x2="54792" y2="67442"/>
                        <a14:foregroundMark x1="55911" y1="74419" x2="55911" y2="74419"/>
                        <a14:foregroundMark x1="56070" y1="72093" x2="56070" y2="72093"/>
                        <a14:foregroundMark x1="52077" y1="70402" x2="57508" y2="69556"/>
                        <a14:foregroundMark x1="73962" y1="60677" x2="80511" y2="76110"/>
                        <a14:foregroundMark x1="80511" y1="76110" x2="90735" y2="59619"/>
                        <a14:foregroundMark x1="90735" y1="59619" x2="90735" y2="46300"/>
                        <a14:foregroundMark x1="90735" y1="46300" x2="84824" y2="32981"/>
                        <a14:foregroundMark x1="84824" y1="32981" x2="64217" y2="18816"/>
                        <a14:foregroundMark x1="64217" y1="18816" x2="51597" y2="17759"/>
                        <a14:foregroundMark x1="51597" y1="17759" x2="34665" y2="30655"/>
                        <a14:foregroundMark x1="34665" y1="30655" x2="26518" y2="30867"/>
                        <a14:foregroundMark x1="26518" y1="30867" x2="20607" y2="22410"/>
                        <a14:foregroundMark x1="20607" y1="22410" x2="11821" y2="19662"/>
                        <a14:foregroundMark x1="11821" y1="19662" x2="7668" y2="27273"/>
                        <a14:foregroundMark x1="15016" y1="18605" x2="15016" y2="18605"/>
                        <a14:foregroundMark x1="14058" y1="15222" x2="14058" y2="15222"/>
                        <a14:foregroundMark x1="11182" y1="16490" x2="11182" y2="16490"/>
                        <a14:foregroundMark x1="9265" y1="20085" x2="8626" y2="20719"/>
                      </a14:backgroundRemoval>
                    </a14:imgEffect>
                    <a14:imgEffect>
                      <a14:artisticBlur/>
                    </a14:imgEffect>
                  </a14:imgLayer>
                </a14:imgProps>
              </a:ext>
              <a:ext uri="{28A0092B-C50C-407E-A947-70E740481C1C}">
                <a14:useLocalDpi xmlns:a14="http://schemas.microsoft.com/office/drawing/2010/main" val="0"/>
              </a:ext>
            </a:extLst>
          </a:blip>
          <a:srcRect/>
          <a:stretch>
            <a:fillRect/>
          </a:stretch>
        </p:blipFill>
        <p:spPr bwMode="auto">
          <a:xfrm rot="178150">
            <a:off x="1705171" y="3247645"/>
            <a:ext cx="1177736" cy="889887"/>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1054" name="Picture 30" descr="Coal PNG transparent image download, size: 667x445px">
            <a:extLst>
              <a:ext uri="{FF2B5EF4-FFF2-40B4-BE49-F238E27FC236}">
                <a16:creationId xmlns:a16="http://schemas.microsoft.com/office/drawing/2014/main" id="{730C8952-5B7B-7152-FFD8-B20CAC8DBA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56802" y="4622102"/>
            <a:ext cx="380915" cy="1766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0" descr="Coal PNG transparent image download, size: 667x445px">
            <a:extLst>
              <a:ext uri="{FF2B5EF4-FFF2-40B4-BE49-F238E27FC236}">
                <a16:creationId xmlns:a16="http://schemas.microsoft.com/office/drawing/2014/main" id="{761A8DAD-8854-AE97-E44C-AA920C2D54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63358" y="4660989"/>
            <a:ext cx="380915" cy="1766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0" descr="Coal PNG transparent image download, size: 667x445px">
            <a:extLst>
              <a:ext uri="{FF2B5EF4-FFF2-40B4-BE49-F238E27FC236}">
                <a16:creationId xmlns:a16="http://schemas.microsoft.com/office/drawing/2014/main" id="{53496658-41A5-7DB6-6854-1C499D5F09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64963" y="4550153"/>
            <a:ext cx="380915" cy="1766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0" descr="Coal PNG transparent image download, size: 667x445px">
            <a:extLst>
              <a:ext uri="{FF2B5EF4-FFF2-40B4-BE49-F238E27FC236}">
                <a16:creationId xmlns:a16="http://schemas.microsoft.com/office/drawing/2014/main" id="{F757A376-EB5B-3A51-6255-2EA4518A134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6830" y="4744764"/>
            <a:ext cx="380915" cy="17662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Beautiful tree realistic on transparent background PNG - Similar PNG">
            <a:extLst>
              <a:ext uri="{FF2B5EF4-FFF2-40B4-BE49-F238E27FC236}">
                <a16:creationId xmlns:a16="http://schemas.microsoft.com/office/drawing/2014/main" id="{E5E4A31B-160A-70F8-5962-67E14AC6E3D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80" b="89961" l="5833" r="93167">
                        <a14:foregroundMark x1="93333" y1="50787" x2="93333" y2="50787"/>
                        <a14:foregroundMark x1="48833" y1="7677" x2="48833" y2="7677"/>
                        <a14:foregroundMark x1="5833" y1="59252" x2="5833" y2="59252"/>
                        <a14:foregroundMark x1="8667" y1="67913" x2="8667" y2="67913"/>
                        <a14:foregroundMark x1="10833" y1="70276" x2="10833" y2="70276"/>
                        <a14:foregroundMark x1="9333" y1="69094" x2="9333" y2="69094"/>
                        <a14:foregroundMark x1="7167" y1="69291" x2="7167" y2="69291"/>
                        <a14:backgroundMark x1="38167" y1="55118" x2="38167" y2="55118"/>
                        <a14:backgroundMark x1="34833" y1="57087" x2="34833" y2="57087"/>
                        <a14:backgroundMark x1="31833" y1="41732" x2="31833" y2="41732"/>
                        <a14:backgroundMark x1="31333" y1="43504" x2="31333" y2="43504"/>
                        <a14:backgroundMark x1="47167" y1="47835" x2="47167" y2="47835"/>
                        <a14:backgroundMark x1="47167" y1="45276" x2="47167" y2="45276"/>
                        <a14:backgroundMark x1="61333" y1="47441" x2="61333" y2="47441"/>
                        <a14:backgroundMark x1="62833" y1="47047" x2="62833" y2="47047"/>
                        <a14:backgroundMark x1="60833" y1="65945" x2="60833" y2="65945"/>
                        <a14:backgroundMark x1="61833" y1="67323" x2="61833" y2="67323"/>
                        <a14:backgroundMark x1="66167" y1="17126" x2="66167" y2="17126"/>
                        <a14:backgroundMark x1="29667" y1="29134" x2="29667" y2="29134"/>
                        <a14:backgroundMark x1="31167" y1="32874" x2="31167" y2="32874"/>
                        <a14:backgroundMark x1="19500" y1="42126" x2="19500" y2="42126"/>
                        <a14:backgroundMark x1="9333" y1="66339" x2="9333" y2="66339"/>
                        <a14:backgroundMark x1="10584" y1="69094" x2="11167" y2="68701"/>
                        <a14:backgroundMark x1="10292" y1="69291" x2="10584" y2="69094"/>
                        <a14:backgroundMark x1="10000" y1="69488" x2="10292" y2="69291"/>
                        <a14:backgroundMark x1="16833" y1="65945" x2="16833" y2="65945"/>
                        <a14:backgroundMark x1="16500" y1="65354" x2="16500" y2="65354"/>
                        <a14:backgroundMark x1="93667" y1="58465" x2="93667" y2="58465"/>
                      </a14:backgroundRemoval>
                    </a14:imgEffect>
                  </a14:imgLayer>
                </a14:imgProps>
              </a:ext>
              <a:ext uri="{28A0092B-C50C-407E-A947-70E740481C1C}">
                <a14:useLocalDpi xmlns:a14="http://schemas.microsoft.com/office/drawing/2010/main" val="0"/>
              </a:ext>
            </a:extLst>
          </a:blip>
          <a:srcRect/>
          <a:stretch>
            <a:fillRect/>
          </a:stretch>
        </p:blipFill>
        <p:spPr bwMode="auto">
          <a:xfrm>
            <a:off x="7844876" y="4069889"/>
            <a:ext cx="738772" cy="6254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alistic Sun PNG Transparent Images Free Download | Vector Files | Pngtree">
            <a:extLst>
              <a:ext uri="{FF2B5EF4-FFF2-40B4-BE49-F238E27FC236}">
                <a16:creationId xmlns:a16="http://schemas.microsoft.com/office/drawing/2014/main" id="{97BB1501-BEFF-D835-1D5C-A543EC2DCBA9}"/>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208" t="-7130" r="-12623" b="-2319"/>
          <a:stretch/>
        </p:blipFill>
        <p:spPr bwMode="auto">
          <a:xfrm>
            <a:off x="1533055" y="-69577"/>
            <a:ext cx="998025" cy="95961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C2E01D-485D-2A8D-A968-4BEC5BEE5A13}"/>
              </a:ext>
            </a:extLst>
          </p:cNvPr>
          <p:cNvSpPr txBox="1"/>
          <p:nvPr/>
        </p:nvSpPr>
        <p:spPr>
          <a:xfrm>
            <a:off x="7854672" y="5970955"/>
            <a:ext cx="4327167" cy="769441"/>
          </a:xfrm>
          <a:prstGeom prst="rect">
            <a:avLst/>
          </a:prstGeom>
          <a:noFill/>
        </p:spPr>
        <p:txBody>
          <a:bodyPr wrap="square">
            <a:spAutoFit/>
          </a:bodyPr>
          <a:lstStyle/>
          <a:p>
            <a:r>
              <a:rPr lang="en-US" sz="4400" dirty="0">
                <a:solidFill>
                  <a:schemeClr val="bg1"/>
                </a:solidFill>
                <a:effectLst>
                  <a:outerShdw blurRad="38100" dist="38100" dir="2700000" algn="tl">
                    <a:srgbClr val="000000">
                      <a:alpha val="43137"/>
                    </a:srgbClr>
                  </a:outerShdw>
                </a:effectLst>
                <a:latin typeface="+mj-lt"/>
              </a:rPr>
              <a:t>Carbon Cycle</a:t>
            </a:r>
          </a:p>
        </p:txBody>
      </p:sp>
      <p:sp>
        <p:nvSpPr>
          <p:cNvPr id="3" name="TextBox 2">
            <a:extLst>
              <a:ext uri="{FF2B5EF4-FFF2-40B4-BE49-F238E27FC236}">
                <a16:creationId xmlns:a16="http://schemas.microsoft.com/office/drawing/2014/main" id="{73A81A15-D9EB-258A-85E6-7D17E2167FA8}"/>
              </a:ext>
            </a:extLst>
          </p:cNvPr>
          <p:cNvSpPr txBox="1"/>
          <p:nvPr/>
        </p:nvSpPr>
        <p:spPr>
          <a:xfrm>
            <a:off x="4702398" y="29555"/>
            <a:ext cx="1922001" cy="523220"/>
          </a:xfrm>
          <a:prstGeom prst="rect">
            <a:avLst/>
          </a:prstGeom>
          <a:solidFill>
            <a:srgbClr val="FFFFFF">
              <a:alpha val="72941"/>
            </a:srgbClr>
          </a:solidFill>
        </p:spPr>
        <p:txBody>
          <a:bodyPr wrap="none" rtlCol="0">
            <a:spAutoFit/>
          </a:bodyPr>
          <a:lstStyle/>
          <a:p>
            <a:r>
              <a:rPr lang="en-US" sz="2800" b="1" dirty="0"/>
              <a:t>Atmosphere</a:t>
            </a:r>
          </a:p>
        </p:txBody>
      </p:sp>
      <p:sp>
        <p:nvSpPr>
          <p:cNvPr id="6" name="TextBox 5">
            <a:extLst>
              <a:ext uri="{FF2B5EF4-FFF2-40B4-BE49-F238E27FC236}">
                <a16:creationId xmlns:a16="http://schemas.microsoft.com/office/drawing/2014/main" id="{06C1BBFB-2874-743D-6302-F397869D83E1}"/>
              </a:ext>
            </a:extLst>
          </p:cNvPr>
          <p:cNvSpPr txBox="1"/>
          <p:nvPr/>
        </p:nvSpPr>
        <p:spPr>
          <a:xfrm>
            <a:off x="3929891" y="3480907"/>
            <a:ext cx="1225015" cy="523220"/>
          </a:xfrm>
          <a:prstGeom prst="rect">
            <a:avLst/>
          </a:prstGeom>
          <a:solidFill>
            <a:srgbClr val="FFFFFF">
              <a:alpha val="72941"/>
            </a:srgbClr>
          </a:solidFill>
        </p:spPr>
        <p:txBody>
          <a:bodyPr wrap="none" rtlCol="0">
            <a:spAutoFit/>
          </a:bodyPr>
          <a:lstStyle/>
          <a:p>
            <a:r>
              <a:rPr lang="en-US" sz="2800" b="1" dirty="0"/>
              <a:t>Oceans</a:t>
            </a:r>
          </a:p>
        </p:txBody>
      </p:sp>
      <p:sp>
        <p:nvSpPr>
          <p:cNvPr id="8" name="TextBox 7">
            <a:extLst>
              <a:ext uri="{FF2B5EF4-FFF2-40B4-BE49-F238E27FC236}">
                <a16:creationId xmlns:a16="http://schemas.microsoft.com/office/drawing/2014/main" id="{9954B7A8-4BF7-B71E-100A-BB16EB350CCA}"/>
              </a:ext>
            </a:extLst>
          </p:cNvPr>
          <p:cNvSpPr txBox="1"/>
          <p:nvPr/>
        </p:nvSpPr>
        <p:spPr>
          <a:xfrm>
            <a:off x="2256258" y="4493833"/>
            <a:ext cx="1769587" cy="523220"/>
          </a:xfrm>
          <a:prstGeom prst="rect">
            <a:avLst/>
          </a:prstGeom>
          <a:solidFill>
            <a:srgbClr val="FFFFFF">
              <a:alpha val="72941"/>
            </a:srgbClr>
          </a:solidFill>
        </p:spPr>
        <p:txBody>
          <a:bodyPr wrap="none" rtlCol="0">
            <a:spAutoFit/>
          </a:bodyPr>
          <a:lstStyle/>
          <a:p>
            <a:r>
              <a:rPr lang="en-US" sz="2800" b="1" dirty="0"/>
              <a:t>Fossil Fuels</a:t>
            </a:r>
          </a:p>
        </p:txBody>
      </p:sp>
      <p:sp>
        <p:nvSpPr>
          <p:cNvPr id="9" name="TextBox 8">
            <a:extLst>
              <a:ext uri="{FF2B5EF4-FFF2-40B4-BE49-F238E27FC236}">
                <a16:creationId xmlns:a16="http://schemas.microsoft.com/office/drawing/2014/main" id="{BC087095-3FF6-50A4-F56E-BF145F1D28E7}"/>
              </a:ext>
            </a:extLst>
          </p:cNvPr>
          <p:cNvSpPr txBox="1"/>
          <p:nvPr/>
        </p:nvSpPr>
        <p:spPr>
          <a:xfrm>
            <a:off x="6206197" y="4721837"/>
            <a:ext cx="1988045" cy="523220"/>
          </a:xfrm>
          <a:prstGeom prst="rect">
            <a:avLst/>
          </a:prstGeom>
          <a:solidFill>
            <a:srgbClr val="FFFFFF">
              <a:alpha val="72941"/>
            </a:srgbClr>
          </a:solidFill>
        </p:spPr>
        <p:txBody>
          <a:bodyPr wrap="none" rtlCol="0">
            <a:spAutoFit/>
          </a:bodyPr>
          <a:lstStyle/>
          <a:p>
            <a:r>
              <a:rPr lang="en-US" sz="2800" b="1" dirty="0"/>
              <a:t>Living Things</a:t>
            </a:r>
          </a:p>
        </p:txBody>
      </p:sp>
      <p:sp>
        <p:nvSpPr>
          <p:cNvPr id="10" name="TextBox 9">
            <a:extLst>
              <a:ext uri="{FF2B5EF4-FFF2-40B4-BE49-F238E27FC236}">
                <a16:creationId xmlns:a16="http://schemas.microsoft.com/office/drawing/2014/main" id="{0B044BDF-430B-6661-15BE-C2A206700349}"/>
              </a:ext>
            </a:extLst>
          </p:cNvPr>
          <p:cNvSpPr txBox="1"/>
          <p:nvPr/>
        </p:nvSpPr>
        <p:spPr>
          <a:xfrm>
            <a:off x="9022859" y="3069088"/>
            <a:ext cx="2316468" cy="523220"/>
          </a:xfrm>
          <a:prstGeom prst="rect">
            <a:avLst/>
          </a:prstGeom>
          <a:solidFill>
            <a:srgbClr val="FFFFFF">
              <a:alpha val="72941"/>
            </a:srgbClr>
          </a:solidFill>
        </p:spPr>
        <p:txBody>
          <a:bodyPr wrap="none" rtlCol="0">
            <a:spAutoFit/>
          </a:bodyPr>
          <a:lstStyle/>
          <a:p>
            <a:r>
              <a:rPr lang="en-US" sz="2800" b="1" dirty="0"/>
              <a:t>Rocks and Soils</a:t>
            </a:r>
          </a:p>
        </p:txBody>
      </p:sp>
      <p:sp>
        <p:nvSpPr>
          <p:cNvPr id="20" name="Freeform: Shape 19">
            <a:extLst>
              <a:ext uri="{FF2B5EF4-FFF2-40B4-BE49-F238E27FC236}">
                <a16:creationId xmlns:a16="http://schemas.microsoft.com/office/drawing/2014/main" id="{04312623-645A-93BE-CFA4-C4026CD8D688}"/>
              </a:ext>
            </a:extLst>
          </p:cNvPr>
          <p:cNvSpPr/>
          <p:nvPr/>
        </p:nvSpPr>
        <p:spPr>
          <a:xfrm>
            <a:off x="3598094" y="698090"/>
            <a:ext cx="669106" cy="2713704"/>
          </a:xfrm>
          <a:custGeom>
            <a:avLst/>
            <a:gdLst>
              <a:gd name="connsiteX0" fmla="*/ 1018041 w 1018041"/>
              <a:gd name="connsiteY0" fmla="*/ 0 h 2713704"/>
              <a:gd name="connsiteX1" fmla="*/ 103641 w 1018041"/>
              <a:gd name="connsiteY1" fmla="*/ 904568 h 2713704"/>
              <a:gd name="connsiteX2" fmla="*/ 123306 w 1018041"/>
              <a:gd name="connsiteY2" fmla="*/ 1838633 h 2713704"/>
              <a:gd name="connsiteX3" fmla="*/ 1018041 w 1018041"/>
              <a:gd name="connsiteY3" fmla="*/ 2713704 h 2713704"/>
            </a:gdLst>
            <a:ahLst/>
            <a:cxnLst>
              <a:cxn ang="0">
                <a:pos x="connsiteX0" y="connsiteY0"/>
              </a:cxn>
              <a:cxn ang="0">
                <a:pos x="connsiteX1" y="connsiteY1"/>
              </a:cxn>
              <a:cxn ang="0">
                <a:pos x="connsiteX2" y="connsiteY2"/>
              </a:cxn>
              <a:cxn ang="0">
                <a:pos x="connsiteX3" y="connsiteY3"/>
              </a:cxn>
            </a:cxnLst>
            <a:rect l="l" t="t" r="r" b="b"/>
            <a:pathLst>
              <a:path w="1018041" h="2713704">
                <a:moveTo>
                  <a:pt x="1018041" y="0"/>
                </a:moveTo>
                <a:cubicBezTo>
                  <a:pt x="635402" y="299064"/>
                  <a:pt x="252764" y="598129"/>
                  <a:pt x="103641" y="904568"/>
                </a:cubicBezTo>
                <a:cubicBezTo>
                  <a:pt x="-45482" y="1211007"/>
                  <a:pt x="-29094" y="1537110"/>
                  <a:pt x="123306" y="1838633"/>
                </a:cubicBezTo>
                <a:cubicBezTo>
                  <a:pt x="275706" y="2140156"/>
                  <a:pt x="646873" y="2426930"/>
                  <a:pt x="1018041" y="2713704"/>
                </a:cubicBezTo>
              </a:path>
            </a:pathLst>
          </a:custGeom>
          <a:noFill/>
          <a:ln w="28575">
            <a:solidFill>
              <a:schemeClr val="tx1"/>
            </a:solidFill>
            <a:headEnd type="none" w="med" len="med"/>
            <a:tailEnd type="arrow" w="med" len="med"/>
          </a:ln>
          <a:effectLst>
            <a:glow rad="228600">
              <a:schemeClr val="accent4">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CD178BE-5BA4-12E6-2025-1F6C966DCDFA}"/>
              </a:ext>
            </a:extLst>
          </p:cNvPr>
          <p:cNvSpPr/>
          <p:nvPr/>
        </p:nvSpPr>
        <p:spPr>
          <a:xfrm rot="10800000">
            <a:off x="4702398" y="683738"/>
            <a:ext cx="669106" cy="2713704"/>
          </a:xfrm>
          <a:custGeom>
            <a:avLst/>
            <a:gdLst>
              <a:gd name="connsiteX0" fmla="*/ 1018041 w 1018041"/>
              <a:gd name="connsiteY0" fmla="*/ 0 h 2713704"/>
              <a:gd name="connsiteX1" fmla="*/ 103641 w 1018041"/>
              <a:gd name="connsiteY1" fmla="*/ 904568 h 2713704"/>
              <a:gd name="connsiteX2" fmla="*/ 123306 w 1018041"/>
              <a:gd name="connsiteY2" fmla="*/ 1838633 h 2713704"/>
              <a:gd name="connsiteX3" fmla="*/ 1018041 w 1018041"/>
              <a:gd name="connsiteY3" fmla="*/ 2713704 h 2713704"/>
            </a:gdLst>
            <a:ahLst/>
            <a:cxnLst>
              <a:cxn ang="0">
                <a:pos x="connsiteX0" y="connsiteY0"/>
              </a:cxn>
              <a:cxn ang="0">
                <a:pos x="connsiteX1" y="connsiteY1"/>
              </a:cxn>
              <a:cxn ang="0">
                <a:pos x="connsiteX2" y="connsiteY2"/>
              </a:cxn>
              <a:cxn ang="0">
                <a:pos x="connsiteX3" y="connsiteY3"/>
              </a:cxn>
            </a:cxnLst>
            <a:rect l="l" t="t" r="r" b="b"/>
            <a:pathLst>
              <a:path w="1018041" h="2713704">
                <a:moveTo>
                  <a:pt x="1018041" y="0"/>
                </a:moveTo>
                <a:cubicBezTo>
                  <a:pt x="635402" y="299064"/>
                  <a:pt x="252764" y="598129"/>
                  <a:pt x="103641" y="904568"/>
                </a:cubicBezTo>
                <a:cubicBezTo>
                  <a:pt x="-45482" y="1211007"/>
                  <a:pt x="-29094" y="1537110"/>
                  <a:pt x="123306" y="1838633"/>
                </a:cubicBezTo>
                <a:cubicBezTo>
                  <a:pt x="275706" y="2140156"/>
                  <a:pt x="646873" y="2426930"/>
                  <a:pt x="1018041" y="2713704"/>
                </a:cubicBezTo>
              </a:path>
            </a:pathLst>
          </a:custGeom>
          <a:noFill/>
          <a:ln w="28575">
            <a:solidFill>
              <a:schemeClr val="tx1"/>
            </a:solidFill>
            <a:headEnd type="none" w="med" len="med"/>
            <a:tailEnd type="arrow" w="med" len="med"/>
          </a:ln>
          <a:effectLst>
            <a:glow rad="228600">
              <a:schemeClr val="accent4">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11B6EA3-079A-586E-27C5-F80B0C78ED46}"/>
              </a:ext>
            </a:extLst>
          </p:cNvPr>
          <p:cNvSpPr txBox="1"/>
          <p:nvPr/>
        </p:nvSpPr>
        <p:spPr>
          <a:xfrm>
            <a:off x="3849630" y="1702908"/>
            <a:ext cx="1334340" cy="646331"/>
          </a:xfrm>
          <a:prstGeom prst="rect">
            <a:avLst/>
          </a:prstGeom>
          <a:solidFill>
            <a:schemeClr val="tx1">
              <a:alpha val="56863"/>
            </a:schemeClr>
          </a:solidFill>
          <a:ln>
            <a:noFill/>
          </a:ln>
        </p:spPr>
        <p:txBody>
          <a:bodyPr wrap="none" rtlCol="0">
            <a:spAutoFit/>
          </a:bodyPr>
          <a:lstStyle/>
          <a:p>
            <a:pPr algn="ctr"/>
            <a:r>
              <a:rPr lang="en-US" dirty="0">
                <a:solidFill>
                  <a:schemeClr val="bg1"/>
                </a:solidFill>
              </a:rPr>
              <a:t>Oceanic gas </a:t>
            </a:r>
          </a:p>
          <a:p>
            <a:pPr algn="ctr"/>
            <a:r>
              <a:rPr lang="en-US" dirty="0">
                <a:solidFill>
                  <a:schemeClr val="bg1"/>
                </a:solidFill>
              </a:rPr>
              <a:t>exchange</a:t>
            </a:r>
          </a:p>
        </p:txBody>
      </p:sp>
      <p:sp>
        <p:nvSpPr>
          <p:cNvPr id="29" name="Freeform: Shape 28">
            <a:extLst>
              <a:ext uri="{FF2B5EF4-FFF2-40B4-BE49-F238E27FC236}">
                <a16:creationId xmlns:a16="http://schemas.microsoft.com/office/drawing/2014/main" id="{84525DB5-B4E6-833A-5319-30A8B961C64D}"/>
              </a:ext>
            </a:extLst>
          </p:cNvPr>
          <p:cNvSpPr/>
          <p:nvPr/>
        </p:nvSpPr>
        <p:spPr>
          <a:xfrm>
            <a:off x="2905164" y="1764326"/>
            <a:ext cx="287765" cy="2730592"/>
          </a:xfrm>
          <a:custGeom>
            <a:avLst/>
            <a:gdLst>
              <a:gd name="connsiteX0" fmla="*/ 465221 w 465221"/>
              <a:gd name="connsiteY0" fmla="*/ 1556084 h 1556084"/>
              <a:gd name="connsiteX1" fmla="*/ 0 w 465221"/>
              <a:gd name="connsiteY1" fmla="*/ 898358 h 1556084"/>
              <a:gd name="connsiteX2" fmla="*/ 465221 w 465221"/>
              <a:gd name="connsiteY2" fmla="*/ 0 h 1556084"/>
            </a:gdLst>
            <a:ahLst/>
            <a:cxnLst>
              <a:cxn ang="0">
                <a:pos x="connsiteX0" y="connsiteY0"/>
              </a:cxn>
              <a:cxn ang="0">
                <a:pos x="connsiteX1" y="connsiteY1"/>
              </a:cxn>
              <a:cxn ang="0">
                <a:pos x="connsiteX2" y="connsiteY2"/>
              </a:cxn>
            </a:cxnLst>
            <a:rect l="l" t="t" r="r" b="b"/>
            <a:pathLst>
              <a:path w="465221" h="1556084">
                <a:moveTo>
                  <a:pt x="465221" y="1556084"/>
                </a:moveTo>
                <a:cubicBezTo>
                  <a:pt x="232610" y="1356894"/>
                  <a:pt x="0" y="1157705"/>
                  <a:pt x="0" y="898358"/>
                </a:cubicBezTo>
                <a:cubicBezTo>
                  <a:pt x="0" y="639011"/>
                  <a:pt x="232610" y="319505"/>
                  <a:pt x="465221" y="0"/>
                </a:cubicBezTo>
              </a:path>
            </a:pathLst>
          </a:custGeom>
          <a:noFill/>
          <a:ln w="28575">
            <a:solidFill>
              <a:schemeClr val="tx1"/>
            </a:solidFill>
            <a:headEnd type="none" w="med" len="med"/>
            <a:tailEnd type="arrow" w="med" len="med"/>
          </a:ln>
          <a:effectLst>
            <a:glow rad="228600">
              <a:schemeClr val="accent4">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157251D-C41F-F5A4-F46E-A30033D6516D}"/>
              </a:ext>
            </a:extLst>
          </p:cNvPr>
          <p:cNvSpPr txBox="1"/>
          <p:nvPr/>
        </p:nvSpPr>
        <p:spPr>
          <a:xfrm>
            <a:off x="2269873" y="2628052"/>
            <a:ext cx="1305550" cy="369332"/>
          </a:xfrm>
          <a:prstGeom prst="rect">
            <a:avLst/>
          </a:prstGeom>
          <a:solidFill>
            <a:schemeClr val="tx1">
              <a:alpha val="56863"/>
            </a:schemeClr>
          </a:solidFill>
          <a:ln>
            <a:noFill/>
          </a:ln>
        </p:spPr>
        <p:txBody>
          <a:bodyPr wrap="none" rtlCol="0">
            <a:spAutoFit/>
          </a:bodyPr>
          <a:lstStyle/>
          <a:p>
            <a:pPr algn="ctr"/>
            <a:r>
              <a:rPr lang="en-US" dirty="0">
                <a:solidFill>
                  <a:schemeClr val="bg1"/>
                </a:solidFill>
              </a:rPr>
              <a:t>Combustion</a:t>
            </a:r>
          </a:p>
        </p:txBody>
      </p:sp>
      <p:sp>
        <p:nvSpPr>
          <p:cNvPr id="34" name="Freeform: Shape 33">
            <a:extLst>
              <a:ext uri="{FF2B5EF4-FFF2-40B4-BE49-F238E27FC236}">
                <a16:creationId xmlns:a16="http://schemas.microsoft.com/office/drawing/2014/main" id="{B6171332-48EF-0A32-6FD9-C2A12B8BA736}"/>
              </a:ext>
            </a:extLst>
          </p:cNvPr>
          <p:cNvSpPr/>
          <p:nvPr/>
        </p:nvSpPr>
        <p:spPr>
          <a:xfrm>
            <a:off x="5531817" y="1973877"/>
            <a:ext cx="669106" cy="2713704"/>
          </a:xfrm>
          <a:custGeom>
            <a:avLst/>
            <a:gdLst>
              <a:gd name="connsiteX0" fmla="*/ 1018041 w 1018041"/>
              <a:gd name="connsiteY0" fmla="*/ 0 h 2713704"/>
              <a:gd name="connsiteX1" fmla="*/ 103641 w 1018041"/>
              <a:gd name="connsiteY1" fmla="*/ 904568 h 2713704"/>
              <a:gd name="connsiteX2" fmla="*/ 123306 w 1018041"/>
              <a:gd name="connsiteY2" fmla="*/ 1838633 h 2713704"/>
              <a:gd name="connsiteX3" fmla="*/ 1018041 w 1018041"/>
              <a:gd name="connsiteY3" fmla="*/ 2713704 h 2713704"/>
            </a:gdLst>
            <a:ahLst/>
            <a:cxnLst>
              <a:cxn ang="0">
                <a:pos x="connsiteX0" y="connsiteY0"/>
              </a:cxn>
              <a:cxn ang="0">
                <a:pos x="connsiteX1" y="connsiteY1"/>
              </a:cxn>
              <a:cxn ang="0">
                <a:pos x="connsiteX2" y="connsiteY2"/>
              </a:cxn>
              <a:cxn ang="0">
                <a:pos x="connsiteX3" y="connsiteY3"/>
              </a:cxn>
            </a:cxnLst>
            <a:rect l="l" t="t" r="r" b="b"/>
            <a:pathLst>
              <a:path w="1018041" h="2713704">
                <a:moveTo>
                  <a:pt x="1018041" y="0"/>
                </a:moveTo>
                <a:cubicBezTo>
                  <a:pt x="635402" y="299064"/>
                  <a:pt x="252764" y="598129"/>
                  <a:pt x="103641" y="904568"/>
                </a:cubicBezTo>
                <a:cubicBezTo>
                  <a:pt x="-45482" y="1211007"/>
                  <a:pt x="-29094" y="1537110"/>
                  <a:pt x="123306" y="1838633"/>
                </a:cubicBezTo>
                <a:cubicBezTo>
                  <a:pt x="275706" y="2140156"/>
                  <a:pt x="646873" y="2426930"/>
                  <a:pt x="1018041" y="2713704"/>
                </a:cubicBezTo>
              </a:path>
            </a:pathLst>
          </a:custGeom>
          <a:noFill/>
          <a:ln w="28575">
            <a:solidFill>
              <a:schemeClr val="tx1"/>
            </a:solidFill>
            <a:headEnd type="none" w="med" len="med"/>
            <a:tailEnd type="arrow" w="med" len="med"/>
          </a:ln>
          <a:effectLst>
            <a:glow rad="228600">
              <a:schemeClr val="accent4">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77089EE-4047-DA5A-85C4-883CE77A6FB1}"/>
              </a:ext>
            </a:extLst>
          </p:cNvPr>
          <p:cNvSpPr/>
          <p:nvPr/>
        </p:nvSpPr>
        <p:spPr>
          <a:xfrm rot="10800000">
            <a:off x="6636121" y="1959525"/>
            <a:ext cx="669106" cy="2713704"/>
          </a:xfrm>
          <a:custGeom>
            <a:avLst/>
            <a:gdLst>
              <a:gd name="connsiteX0" fmla="*/ 1018041 w 1018041"/>
              <a:gd name="connsiteY0" fmla="*/ 0 h 2713704"/>
              <a:gd name="connsiteX1" fmla="*/ 103641 w 1018041"/>
              <a:gd name="connsiteY1" fmla="*/ 904568 h 2713704"/>
              <a:gd name="connsiteX2" fmla="*/ 123306 w 1018041"/>
              <a:gd name="connsiteY2" fmla="*/ 1838633 h 2713704"/>
              <a:gd name="connsiteX3" fmla="*/ 1018041 w 1018041"/>
              <a:gd name="connsiteY3" fmla="*/ 2713704 h 2713704"/>
            </a:gdLst>
            <a:ahLst/>
            <a:cxnLst>
              <a:cxn ang="0">
                <a:pos x="connsiteX0" y="connsiteY0"/>
              </a:cxn>
              <a:cxn ang="0">
                <a:pos x="connsiteX1" y="connsiteY1"/>
              </a:cxn>
              <a:cxn ang="0">
                <a:pos x="connsiteX2" y="connsiteY2"/>
              </a:cxn>
              <a:cxn ang="0">
                <a:pos x="connsiteX3" y="connsiteY3"/>
              </a:cxn>
            </a:cxnLst>
            <a:rect l="l" t="t" r="r" b="b"/>
            <a:pathLst>
              <a:path w="1018041" h="2713704">
                <a:moveTo>
                  <a:pt x="1018041" y="0"/>
                </a:moveTo>
                <a:cubicBezTo>
                  <a:pt x="635402" y="299064"/>
                  <a:pt x="252764" y="598129"/>
                  <a:pt x="103641" y="904568"/>
                </a:cubicBezTo>
                <a:cubicBezTo>
                  <a:pt x="-45482" y="1211007"/>
                  <a:pt x="-29094" y="1537110"/>
                  <a:pt x="123306" y="1838633"/>
                </a:cubicBezTo>
                <a:cubicBezTo>
                  <a:pt x="275706" y="2140156"/>
                  <a:pt x="646873" y="2426930"/>
                  <a:pt x="1018041" y="2713704"/>
                </a:cubicBezTo>
              </a:path>
            </a:pathLst>
          </a:custGeom>
          <a:noFill/>
          <a:ln w="28575">
            <a:solidFill>
              <a:schemeClr val="tx1"/>
            </a:solidFill>
            <a:headEnd type="none" w="med" len="med"/>
            <a:tailEnd type="arrow" w="med" len="med"/>
          </a:ln>
          <a:effectLst>
            <a:glow rad="228600">
              <a:schemeClr val="accent4">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9306B4-F08E-C1FB-F547-B15BBE96B593}"/>
              </a:ext>
            </a:extLst>
          </p:cNvPr>
          <p:cNvSpPr txBox="1"/>
          <p:nvPr/>
        </p:nvSpPr>
        <p:spPr>
          <a:xfrm>
            <a:off x="5105132" y="3058222"/>
            <a:ext cx="1579920" cy="369332"/>
          </a:xfrm>
          <a:prstGeom prst="rect">
            <a:avLst/>
          </a:prstGeom>
          <a:solidFill>
            <a:schemeClr val="tx1">
              <a:alpha val="56863"/>
            </a:schemeClr>
          </a:solidFill>
          <a:ln>
            <a:noFill/>
          </a:ln>
        </p:spPr>
        <p:txBody>
          <a:bodyPr wrap="none" rtlCol="0">
            <a:spAutoFit/>
          </a:bodyPr>
          <a:lstStyle/>
          <a:p>
            <a:pPr algn="ctr"/>
            <a:r>
              <a:rPr lang="en-US" dirty="0">
                <a:solidFill>
                  <a:schemeClr val="bg1"/>
                </a:solidFill>
              </a:rPr>
              <a:t>Photosynthesis</a:t>
            </a:r>
          </a:p>
        </p:txBody>
      </p:sp>
      <p:sp>
        <p:nvSpPr>
          <p:cNvPr id="42" name="TextBox 41">
            <a:extLst>
              <a:ext uri="{FF2B5EF4-FFF2-40B4-BE49-F238E27FC236}">
                <a16:creationId xmlns:a16="http://schemas.microsoft.com/office/drawing/2014/main" id="{BC7DB516-2959-60AB-0099-A92E535AEA33}"/>
              </a:ext>
            </a:extLst>
          </p:cNvPr>
          <p:cNvSpPr txBox="1"/>
          <p:nvPr/>
        </p:nvSpPr>
        <p:spPr>
          <a:xfrm>
            <a:off x="6459364" y="3516108"/>
            <a:ext cx="1680012" cy="923330"/>
          </a:xfrm>
          <a:prstGeom prst="rect">
            <a:avLst/>
          </a:prstGeom>
          <a:solidFill>
            <a:schemeClr val="tx1">
              <a:alpha val="56863"/>
            </a:schemeClr>
          </a:solidFill>
          <a:ln>
            <a:noFill/>
          </a:ln>
        </p:spPr>
        <p:txBody>
          <a:bodyPr wrap="none" rtlCol="0">
            <a:spAutoFit/>
          </a:bodyPr>
          <a:lstStyle/>
          <a:p>
            <a:pPr algn="ctr"/>
            <a:r>
              <a:rPr lang="en-US" dirty="0">
                <a:solidFill>
                  <a:schemeClr val="bg1"/>
                </a:solidFill>
              </a:rPr>
              <a:t>Respiration, </a:t>
            </a:r>
          </a:p>
          <a:p>
            <a:pPr algn="ctr"/>
            <a:r>
              <a:rPr lang="en-US" dirty="0">
                <a:solidFill>
                  <a:schemeClr val="bg1"/>
                </a:solidFill>
              </a:rPr>
              <a:t>decomposition, </a:t>
            </a:r>
          </a:p>
          <a:p>
            <a:pPr algn="ctr"/>
            <a:r>
              <a:rPr lang="en-US" dirty="0">
                <a:solidFill>
                  <a:schemeClr val="bg1"/>
                </a:solidFill>
              </a:rPr>
              <a:t>&amp; combustion</a:t>
            </a:r>
          </a:p>
        </p:txBody>
      </p:sp>
      <p:sp>
        <p:nvSpPr>
          <p:cNvPr id="46" name="Freeform: Shape 45">
            <a:extLst>
              <a:ext uri="{FF2B5EF4-FFF2-40B4-BE49-F238E27FC236}">
                <a16:creationId xmlns:a16="http://schemas.microsoft.com/office/drawing/2014/main" id="{3239B753-AA7D-DAC9-27C3-C81AE18AA6EE}"/>
              </a:ext>
            </a:extLst>
          </p:cNvPr>
          <p:cNvSpPr/>
          <p:nvPr/>
        </p:nvSpPr>
        <p:spPr>
          <a:xfrm rot="18834949" flipH="1">
            <a:off x="8055174" y="-402795"/>
            <a:ext cx="631106" cy="3929734"/>
          </a:xfrm>
          <a:custGeom>
            <a:avLst/>
            <a:gdLst>
              <a:gd name="connsiteX0" fmla="*/ 465221 w 465221"/>
              <a:gd name="connsiteY0" fmla="*/ 1556084 h 1556084"/>
              <a:gd name="connsiteX1" fmla="*/ 0 w 465221"/>
              <a:gd name="connsiteY1" fmla="*/ 898358 h 1556084"/>
              <a:gd name="connsiteX2" fmla="*/ 465221 w 465221"/>
              <a:gd name="connsiteY2" fmla="*/ 0 h 1556084"/>
            </a:gdLst>
            <a:ahLst/>
            <a:cxnLst>
              <a:cxn ang="0">
                <a:pos x="connsiteX0" y="connsiteY0"/>
              </a:cxn>
              <a:cxn ang="0">
                <a:pos x="connsiteX1" y="connsiteY1"/>
              </a:cxn>
              <a:cxn ang="0">
                <a:pos x="connsiteX2" y="connsiteY2"/>
              </a:cxn>
            </a:cxnLst>
            <a:rect l="l" t="t" r="r" b="b"/>
            <a:pathLst>
              <a:path w="465221" h="1556084">
                <a:moveTo>
                  <a:pt x="465221" y="1556084"/>
                </a:moveTo>
                <a:cubicBezTo>
                  <a:pt x="232610" y="1356894"/>
                  <a:pt x="0" y="1157705"/>
                  <a:pt x="0" y="898358"/>
                </a:cubicBezTo>
                <a:cubicBezTo>
                  <a:pt x="0" y="639011"/>
                  <a:pt x="232610" y="319505"/>
                  <a:pt x="465221" y="0"/>
                </a:cubicBezTo>
              </a:path>
            </a:pathLst>
          </a:custGeom>
          <a:noFill/>
          <a:ln w="28575">
            <a:solidFill>
              <a:schemeClr val="tx1"/>
            </a:solidFill>
            <a:headEnd type="none" w="med" len="med"/>
            <a:tailEnd type="arrow" w="med" len="med"/>
          </a:ln>
          <a:effectLst>
            <a:glow rad="228600">
              <a:schemeClr val="accent4">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5DEFCB8A-10DE-D5D4-9EB4-BFD058E9EA14}"/>
              </a:ext>
            </a:extLst>
          </p:cNvPr>
          <p:cNvSpPr/>
          <p:nvPr/>
        </p:nvSpPr>
        <p:spPr>
          <a:xfrm rot="18834949" flipV="1">
            <a:off x="7180739" y="212310"/>
            <a:ext cx="631106" cy="3929734"/>
          </a:xfrm>
          <a:custGeom>
            <a:avLst/>
            <a:gdLst>
              <a:gd name="connsiteX0" fmla="*/ 465221 w 465221"/>
              <a:gd name="connsiteY0" fmla="*/ 1556084 h 1556084"/>
              <a:gd name="connsiteX1" fmla="*/ 0 w 465221"/>
              <a:gd name="connsiteY1" fmla="*/ 898358 h 1556084"/>
              <a:gd name="connsiteX2" fmla="*/ 465221 w 465221"/>
              <a:gd name="connsiteY2" fmla="*/ 0 h 1556084"/>
            </a:gdLst>
            <a:ahLst/>
            <a:cxnLst>
              <a:cxn ang="0">
                <a:pos x="connsiteX0" y="connsiteY0"/>
              </a:cxn>
              <a:cxn ang="0">
                <a:pos x="connsiteX1" y="connsiteY1"/>
              </a:cxn>
              <a:cxn ang="0">
                <a:pos x="connsiteX2" y="connsiteY2"/>
              </a:cxn>
            </a:cxnLst>
            <a:rect l="l" t="t" r="r" b="b"/>
            <a:pathLst>
              <a:path w="465221" h="1556084">
                <a:moveTo>
                  <a:pt x="465221" y="1556084"/>
                </a:moveTo>
                <a:cubicBezTo>
                  <a:pt x="232610" y="1356894"/>
                  <a:pt x="0" y="1157705"/>
                  <a:pt x="0" y="898358"/>
                </a:cubicBezTo>
                <a:cubicBezTo>
                  <a:pt x="0" y="639011"/>
                  <a:pt x="232610" y="319505"/>
                  <a:pt x="465221" y="0"/>
                </a:cubicBezTo>
              </a:path>
            </a:pathLst>
          </a:custGeom>
          <a:noFill/>
          <a:ln w="28575">
            <a:solidFill>
              <a:schemeClr val="tx1"/>
            </a:solidFill>
            <a:headEnd type="none" w="med" len="med"/>
            <a:tailEnd type="arrow" w="med" len="med"/>
          </a:ln>
          <a:effectLst>
            <a:glow rad="228600">
              <a:schemeClr val="accent4">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220A5FA-CCE3-952C-1846-0A6FF14B3E62}"/>
              </a:ext>
            </a:extLst>
          </p:cNvPr>
          <p:cNvSpPr txBox="1"/>
          <p:nvPr/>
        </p:nvSpPr>
        <p:spPr>
          <a:xfrm>
            <a:off x="5967783" y="971359"/>
            <a:ext cx="1234954" cy="646331"/>
          </a:xfrm>
          <a:prstGeom prst="rect">
            <a:avLst/>
          </a:prstGeom>
          <a:solidFill>
            <a:schemeClr val="tx1">
              <a:alpha val="56863"/>
            </a:schemeClr>
          </a:solidFill>
          <a:ln>
            <a:noFill/>
          </a:ln>
        </p:spPr>
        <p:txBody>
          <a:bodyPr wrap="none" rtlCol="0">
            <a:spAutoFit/>
          </a:bodyPr>
          <a:lstStyle/>
          <a:p>
            <a:pPr algn="ctr"/>
            <a:r>
              <a:rPr lang="en-US" dirty="0">
                <a:solidFill>
                  <a:schemeClr val="bg1"/>
                </a:solidFill>
              </a:rPr>
              <a:t>Rock</a:t>
            </a:r>
          </a:p>
          <a:p>
            <a:pPr algn="ctr"/>
            <a:r>
              <a:rPr lang="en-US" dirty="0">
                <a:solidFill>
                  <a:schemeClr val="bg1"/>
                </a:solidFill>
              </a:rPr>
              <a:t>weathering</a:t>
            </a:r>
          </a:p>
        </p:txBody>
      </p:sp>
      <p:cxnSp>
        <p:nvCxnSpPr>
          <p:cNvPr id="49" name="Straight Arrow Connector 48">
            <a:extLst>
              <a:ext uri="{FF2B5EF4-FFF2-40B4-BE49-F238E27FC236}">
                <a16:creationId xmlns:a16="http://schemas.microsoft.com/office/drawing/2014/main" id="{F5C14851-1FBE-8E5E-E5E5-3A819BFC53B7}"/>
              </a:ext>
            </a:extLst>
          </p:cNvPr>
          <p:cNvCxnSpPr>
            <a:cxnSpLocks/>
          </p:cNvCxnSpPr>
          <p:nvPr/>
        </p:nvCxnSpPr>
        <p:spPr>
          <a:xfrm flipH="1" flipV="1">
            <a:off x="4083830" y="4875664"/>
            <a:ext cx="2089354" cy="64732"/>
          </a:xfrm>
          <a:prstGeom prst="straightConnector1">
            <a:avLst/>
          </a:prstGeom>
          <a:noFill/>
          <a:ln w="28575">
            <a:solidFill>
              <a:schemeClr val="tx1"/>
            </a:solidFill>
            <a:headEnd type="none" w="med" len="med"/>
            <a:tailEnd type="arrow" w="med" len="med"/>
          </a:ln>
          <a:effectLst>
            <a:glow rad="228600">
              <a:schemeClr val="accent4">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cxnSp>
      <p:sp>
        <p:nvSpPr>
          <p:cNvPr id="11" name="Freeform: Shape 10">
            <a:extLst>
              <a:ext uri="{FF2B5EF4-FFF2-40B4-BE49-F238E27FC236}">
                <a16:creationId xmlns:a16="http://schemas.microsoft.com/office/drawing/2014/main" id="{7C8F1E96-22D5-28AB-DBEB-3DCC1E184B8A}"/>
              </a:ext>
            </a:extLst>
          </p:cNvPr>
          <p:cNvSpPr/>
          <p:nvPr/>
        </p:nvSpPr>
        <p:spPr>
          <a:xfrm rot="17913639" flipH="1">
            <a:off x="7859946" y="-566870"/>
            <a:ext cx="218280" cy="2347260"/>
          </a:xfrm>
          <a:custGeom>
            <a:avLst/>
            <a:gdLst>
              <a:gd name="connsiteX0" fmla="*/ 465221 w 465221"/>
              <a:gd name="connsiteY0" fmla="*/ 1556084 h 1556084"/>
              <a:gd name="connsiteX1" fmla="*/ 0 w 465221"/>
              <a:gd name="connsiteY1" fmla="*/ 898358 h 1556084"/>
              <a:gd name="connsiteX2" fmla="*/ 465221 w 465221"/>
              <a:gd name="connsiteY2" fmla="*/ 0 h 1556084"/>
            </a:gdLst>
            <a:ahLst/>
            <a:cxnLst>
              <a:cxn ang="0">
                <a:pos x="connsiteX0" y="connsiteY0"/>
              </a:cxn>
              <a:cxn ang="0">
                <a:pos x="connsiteX1" y="connsiteY1"/>
              </a:cxn>
              <a:cxn ang="0">
                <a:pos x="connsiteX2" y="connsiteY2"/>
              </a:cxn>
            </a:cxnLst>
            <a:rect l="l" t="t" r="r" b="b"/>
            <a:pathLst>
              <a:path w="465221" h="1556084">
                <a:moveTo>
                  <a:pt x="465221" y="1556084"/>
                </a:moveTo>
                <a:cubicBezTo>
                  <a:pt x="232610" y="1356894"/>
                  <a:pt x="0" y="1157705"/>
                  <a:pt x="0" y="898358"/>
                </a:cubicBezTo>
                <a:cubicBezTo>
                  <a:pt x="0" y="639011"/>
                  <a:pt x="232610" y="319505"/>
                  <a:pt x="465221" y="0"/>
                </a:cubicBezTo>
              </a:path>
            </a:pathLst>
          </a:custGeom>
          <a:noFill/>
          <a:ln w="28575">
            <a:solidFill>
              <a:schemeClr val="tx1"/>
            </a:solidFill>
            <a:headEnd type="none" w="med" len="med"/>
            <a:tailEnd type="arrow" w="med" len="med"/>
          </a:ln>
          <a:effectLst>
            <a:glow rad="228600">
              <a:schemeClr val="accent4">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AF21240-0E22-6986-C02A-4E7FBABBF765}"/>
              </a:ext>
            </a:extLst>
          </p:cNvPr>
          <p:cNvSpPr txBox="1"/>
          <p:nvPr/>
        </p:nvSpPr>
        <p:spPr>
          <a:xfrm>
            <a:off x="4654244" y="4733701"/>
            <a:ext cx="1186543" cy="369332"/>
          </a:xfrm>
          <a:prstGeom prst="rect">
            <a:avLst/>
          </a:prstGeom>
          <a:solidFill>
            <a:schemeClr val="tx1">
              <a:alpha val="56863"/>
            </a:schemeClr>
          </a:solidFill>
          <a:ln>
            <a:noFill/>
          </a:ln>
        </p:spPr>
        <p:txBody>
          <a:bodyPr wrap="none" rtlCol="0">
            <a:spAutoFit/>
          </a:bodyPr>
          <a:lstStyle/>
          <a:p>
            <a:pPr algn="ctr"/>
            <a:r>
              <a:rPr lang="en-US" dirty="0">
                <a:solidFill>
                  <a:schemeClr val="bg1"/>
                </a:solidFill>
              </a:rPr>
              <a:t>Deposition</a:t>
            </a:r>
          </a:p>
        </p:txBody>
      </p:sp>
      <p:sp>
        <p:nvSpPr>
          <p:cNvPr id="44" name="TextBox 43">
            <a:extLst>
              <a:ext uri="{FF2B5EF4-FFF2-40B4-BE49-F238E27FC236}">
                <a16:creationId xmlns:a16="http://schemas.microsoft.com/office/drawing/2014/main" id="{1D7DE7EE-5F9E-EAE7-1FDE-6AD00D994958}"/>
              </a:ext>
            </a:extLst>
          </p:cNvPr>
          <p:cNvSpPr txBox="1"/>
          <p:nvPr/>
        </p:nvSpPr>
        <p:spPr>
          <a:xfrm>
            <a:off x="7517528" y="560578"/>
            <a:ext cx="1123962" cy="369332"/>
          </a:xfrm>
          <a:prstGeom prst="rect">
            <a:avLst/>
          </a:prstGeom>
          <a:solidFill>
            <a:schemeClr val="tx1">
              <a:alpha val="56863"/>
            </a:schemeClr>
          </a:solidFill>
          <a:ln>
            <a:noFill/>
          </a:ln>
        </p:spPr>
        <p:txBody>
          <a:bodyPr wrap="none" rtlCol="0">
            <a:spAutoFit/>
          </a:bodyPr>
          <a:lstStyle/>
          <a:p>
            <a:pPr algn="ctr"/>
            <a:r>
              <a:rPr lang="en-US" dirty="0">
                <a:solidFill>
                  <a:schemeClr val="bg1"/>
                </a:solidFill>
              </a:rPr>
              <a:t>Volcanism</a:t>
            </a:r>
          </a:p>
        </p:txBody>
      </p:sp>
    </p:spTree>
    <p:extLst>
      <p:ext uri="{BB962C8B-B14F-4D97-AF65-F5344CB8AC3E}">
        <p14:creationId xmlns:p14="http://schemas.microsoft.com/office/powerpoint/2010/main" val="93573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75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1000"/>
                                        <p:tgtEl>
                                          <p:spTgt spid="2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1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up)">
                                      <p:cBhvr>
                                        <p:cTn id="35" dur="10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10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10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down)">
                                      <p:cBhvr>
                                        <p:cTn id="51" dur="1000"/>
                                        <p:tgtEl>
                                          <p:spTgt spid="46"/>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10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10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up)">
                                      <p:cBhvr>
                                        <p:cTn id="62" dur="10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10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right)">
                                      <p:cBhvr>
                                        <p:cTn id="70" dur="1000"/>
                                        <p:tgtEl>
                                          <p:spTgt spid="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10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10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P spid="10" grpId="0" animBg="1"/>
      <p:bldP spid="20" grpId="0" animBg="1"/>
      <p:bldP spid="21" grpId="0" animBg="1"/>
      <p:bldP spid="24" grpId="0" animBg="1"/>
      <p:bldP spid="29" grpId="0" animBg="1"/>
      <p:bldP spid="31" grpId="0" animBg="1"/>
      <p:bldP spid="34" grpId="0" animBg="1"/>
      <p:bldP spid="35" grpId="0" animBg="1"/>
      <p:bldP spid="41" grpId="0" animBg="1"/>
      <p:bldP spid="42" grpId="0" animBg="1"/>
      <p:bldP spid="46" grpId="0" animBg="1"/>
      <p:bldP spid="45" grpId="0" animBg="1"/>
      <p:bldP spid="47" grpId="0" animBg="1"/>
      <p:bldP spid="11" grpId="0" animBg="1"/>
      <p:bldP spid="51"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1A5B-AE42-DFD4-3E54-B1725C798B3A}"/>
              </a:ext>
            </a:extLst>
          </p:cNvPr>
          <p:cNvSpPr>
            <a:spLocks noGrp="1"/>
          </p:cNvSpPr>
          <p:nvPr>
            <p:ph type="title"/>
          </p:nvPr>
        </p:nvSpPr>
        <p:spPr>
          <a:xfrm>
            <a:off x="1735530" y="-282794"/>
            <a:ext cx="7612160" cy="1325563"/>
          </a:xfrm>
        </p:spPr>
        <p:txBody>
          <a:bodyPr>
            <a:normAutofit/>
          </a:bodyPr>
          <a:lstStyle/>
          <a:p>
            <a:pPr algn="ctr"/>
            <a:r>
              <a:rPr lang="en-US" sz="3600" dirty="0"/>
              <a:t>Effects of CO</a:t>
            </a:r>
            <a:r>
              <a:rPr lang="en-US" sz="3600" baseline="-25000" dirty="0"/>
              <a:t>2</a:t>
            </a:r>
            <a:r>
              <a:rPr lang="en-US" sz="3600" dirty="0"/>
              <a:t> in the atmosphere</a:t>
            </a:r>
          </a:p>
        </p:txBody>
      </p:sp>
      <p:sp>
        <p:nvSpPr>
          <p:cNvPr id="1047" name="Content Placeholder 1046">
            <a:extLst>
              <a:ext uri="{FF2B5EF4-FFF2-40B4-BE49-F238E27FC236}">
                <a16:creationId xmlns:a16="http://schemas.microsoft.com/office/drawing/2014/main" id="{2D43AAD4-6CF7-1F4F-9285-5296A9E71D1B}"/>
              </a:ext>
            </a:extLst>
          </p:cNvPr>
          <p:cNvSpPr>
            <a:spLocks noGrp="1"/>
          </p:cNvSpPr>
          <p:nvPr>
            <p:ph idx="1"/>
          </p:nvPr>
        </p:nvSpPr>
        <p:spPr>
          <a:xfrm>
            <a:off x="1671837" y="741776"/>
            <a:ext cx="7927603" cy="4583801"/>
          </a:xfrm>
        </p:spPr>
        <p:txBody>
          <a:bodyPr/>
          <a:lstStyle/>
          <a:p>
            <a:r>
              <a:rPr lang="en-US" dirty="0"/>
              <a:t>Earth is too cold to support life without greenhouse gases</a:t>
            </a:r>
          </a:p>
          <a:p>
            <a:r>
              <a:rPr lang="en-US" dirty="0"/>
              <a:t>Earth warms with increased greenhouse gas concentrations</a:t>
            </a:r>
          </a:p>
        </p:txBody>
      </p:sp>
      <p:sp>
        <p:nvSpPr>
          <p:cNvPr id="4" name="TextBox 3">
            <a:extLst>
              <a:ext uri="{FF2B5EF4-FFF2-40B4-BE49-F238E27FC236}">
                <a16:creationId xmlns:a16="http://schemas.microsoft.com/office/drawing/2014/main" id="{10D74AC1-C8F6-53FD-E9CA-6AECE154F97E}"/>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increased CO2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5" name="Freeform: Shape 4">
            <a:extLst>
              <a:ext uri="{FF2B5EF4-FFF2-40B4-BE49-F238E27FC236}">
                <a16:creationId xmlns:a16="http://schemas.microsoft.com/office/drawing/2014/main" id="{C0A241A5-651A-E50E-680E-076169769AE9}"/>
              </a:ext>
            </a:extLst>
          </p:cNvPr>
          <p:cNvSpPr/>
          <p:nvPr/>
        </p:nvSpPr>
        <p:spPr>
          <a:xfrm>
            <a:off x="1227214" y="2041936"/>
            <a:ext cx="11284085" cy="4816064"/>
          </a:xfrm>
          <a:custGeom>
            <a:avLst/>
            <a:gdLst>
              <a:gd name="connsiteX0" fmla="*/ 94540 w 10772168"/>
              <a:gd name="connsiteY0" fmla="*/ 4767426 h 4816064"/>
              <a:gd name="connsiteX1" fmla="*/ 94540 w 10772168"/>
              <a:gd name="connsiteY1" fmla="*/ 2442515 h 4816064"/>
              <a:gd name="connsiteX2" fmla="*/ 1077033 w 10772168"/>
              <a:gd name="connsiteY2" fmla="*/ 1353017 h 4816064"/>
              <a:gd name="connsiteX3" fmla="*/ 2964199 w 10772168"/>
              <a:gd name="connsiteY3" fmla="*/ 438617 h 4816064"/>
              <a:gd name="connsiteX4" fmla="*/ 4783271 w 10772168"/>
              <a:gd name="connsiteY4" fmla="*/ 20328 h 4816064"/>
              <a:gd name="connsiteX5" fmla="*/ 7049816 w 10772168"/>
              <a:gd name="connsiteY5" fmla="*/ 146787 h 4816064"/>
              <a:gd name="connsiteX6" fmla="*/ 8927254 w 10772168"/>
              <a:gd name="connsiteY6" fmla="*/ 847179 h 4816064"/>
              <a:gd name="connsiteX7" fmla="*/ 10366948 w 10772168"/>
              <a:gd name="connsiteY7" fmla="*/ 1654575 h 4816064"/>
              <a:gd name="connsiteX8" fmla="*/ 10736599 w 10772168"/>
              <a:gd name="connsiteY8" fmla="*/ 2306328 h 4816064"/>
              <a:gd name="connsiteX9" fmla="*/ 10736599 w 10772168"/>
              <a:gd name="connsiteY9" fmla="*/ 4816064 h 48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2168" h="4816064">
                <a:moveTo>
                  <a:pt x="94540" y="4767426"/>
                </a:moveTo>
                <a:cubicBezTo>
                  <a:pt x="12665" y="3889504"/>
                  <a:pt x="-69209" y="3011583"/>
                  <a:pt x="94540" y="2442515"/>
                </a:cubicBezTo>
                <a:cubicBezTo>
                  <a:pt x="258289" y="1873447"/>
                  <a:pt x="598757" y="1687000"/>
                  <a:pt x="1077033" y="1353017"/>
                </a:cubicBezTo>
                <a:cubicBezTo>
                  <a:pt x="1555310" y="1019034"/>
                  <a:pt x="2346493" y="660732"/>
                  <a:pt x="2964199" y="438617"/>
                </a:cubicBezTo>
                <a:cubicBezTo>
                  <a:pt x="3581905" y="216502"/>
                  <a:pt x="4102335" y="68966"/>
                  <a:pt x="4783271" y="20328"/>
                </a:cubicBezTo>
                <a:cubicBezTo>
                  <a:pt x="5464207" y="-28310"/>
                  <a:pt x="6359152" y="8979"/>
                  <a:pt x="7049816" y="146787"/>
                </a:cubicBezTo>
                <a:cubicBezTo>
                  <a:pt x="7740480" y="284595"/>
                  <a:pt x="8374399" y="595881"/>
                  <a:pt x="8927254" y="847179"/>
                </a:cubicBezTo>
                <a:cubicBezTo>
                  <a:pt x="9480109" y="1098477"/>
                  <a:pt x="10065391" y="1411384"/>
                  <a:pt x="10366948" y="1654575"/>
                </a:cubicBezTo>
                <a:cubicBezTo>
                  <a:pt x="10668505" y="1897766"/>
                  <a:pt x="10674991" y="1779413"/>
                  <a:pt x="10736599" y="2306328"/>
                </a:cubicBezTo>
                <a:cubicBezTo>
                  <a:pt x="10798207" y="2833243"/>
                  <a:pt x="10767403" y="3824653"/>
                  <a:pt x="10736599" y="4816064"/>
                </a:cubicBezTo>
              </a:path>
            </a:pathLst>
          </a:custGeom>
          <a:solidFill>
            <a:schemeClr val="accent2">
              <a:lumMod val="60000"/>
              <a:lumOff val="40000"/>
              <a:alpha val="34902"/>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a:extLst>
              <a:ext uri="{FF2B5EF4-FFF2-40B4-BE49-F238E27FC236}">
                <a16:creationId xmlns:a16="http://schemas.microsoft.com/office/drawing/2014/main" id="{F4CC225C-A67B-746B-A6CF-815CF4D7F6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33" t="5923" r="9721" b="65062"/>
          <a:stretch/>
        </p:blipFill>
        <p:spPr bwMode="auto">
          <a:xfrm>
            <a:off x="1546515" y="3093397"/>
            <a:ext cx="10645485" cy="37646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671F728-BC38-722D-FCDA-DE33A5422E48}"/>
              </a:ext>
            </a:extLst>
          </p:cNvPr>
          <p:cNvSpPr txBox="1"/>
          <p:nvPr/>
        </p:nvSpPr>
        <p:spPr>
          <a:xfrm rot="634037">
            <a:off x="2857560" y="3850960"/>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8" name="TextBox 7">
            <a:extLst>
              <a:ext uri="{FF2B5EF4-FFF2-40B4-BE49-F238E27FC236}">
                <a16:creationId xmlns:a16="http://schemas.microsoft.com/office/drawing/2014/main" id="{38622FD7-FD7A-0CA1-56F4-28BE4952AB76}"/>
              </a:ext>
            </a:extLst>
          </p:cNvPr>
          <p:cNvSpPr txBox="1"/>
          <p:nvPr/>
        </p:nvSpPr>
        <p:spPr>
          <a:xfrm rot="634037">
            <a:off x="7080847" y="2501907"/>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9" name="TextBox 8">
            <a:extLst>
              <a:ext uri="{FF2B5EF4-FFF2-40B4-BE49-F238E27FC236}">
                <a16:creationId xmlns:a16="http://schemas.microsoft.com/office/drawing/2014/main" id="{1A2C5F9A-9C01-64B3-FECC-8A86DFEBDC0A}"/>
              </a:ext>
            </a:extLst>
          </p:cNvPr>
          <p:cNvSpPr txBox="1"/>
          <p:nvPr/>
        </p:nvSpPr>
        <p:spPr>
          <a:xfrm rot="19767665">
            <a:off x="9939948" y="342635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 name="TextBox 9">
            <a:extLst>
              <a:ext uri="{FF2B5EF4-FFF2-40B4-BE49-F238E27FC236}">
                <a16:creationId xmlns:a16="http://schemas.microsoft.com/office/drawing/2014/main" id="{F1628B17-E79E-AAA7-A0B4-A57FE099895B}"/>
              </a:ext>
            </a:extLst>
          </p:cNvPr>
          <p:cNvSpPr txBox="1"/>
          <p:nvPr/>
        </p:nvSpPr>
        <p:spPr>
          <a:xfrm rot="19767665">
            <a:off x="5239151" y="259735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1" name="TextBox 10">
            <a:extLst>
              <a:ext uri="{FF2B5EF4-FFF2-40B4-BE49-F238E27FC236}">
                <a16:creationId xmlns:a16="http://schemas.microsoft.com/office/drawing/2014/main" id="{89965D5A-09C5-088F-8782-A181D656C114}"/>
              </a:ext>
            </a:extLst>
          </p:cNvPr>
          <p:cNvSpPr txBox="1"/>
          <p:nvPr/>
        </p:nvSpPr>
        <p:spPr>
          <a:xfrm rot="19767665">
            <a:off x="1739061" y="4458517"/>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2" name="TextBox 11">
            <a:extLst>
              <a:ext uri="{FF2B5EF4-FFF2-40B4-BE49-F238E27FC236}">
                <a16:creationId xmlns:a16="http://schemas.microsoft.com/office/drawing/2014/main" id="{589E5347-03EF-2D4B-D4DD-D9395EF8BE01}"/>
              </a:ext>
            </a:extLst>
          </p:cNvPr>
          <p:cNvSpPr txBox="1"/>
          <p:nvPr/>
        </p:nvSpPr>
        <p:spPr>
          <a:xfrm rot="1440895">
            <a:off x="8873471" y="2723859"/>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3" name="TextBox 12">
            <a:extLst>
              <a:ext uri="{FF2B5EF4-FFF2-40B4-BE49-F238E27FC236}">
                <a16:creationId xmlns:a16="http://schemas.microsoft.com/office/drawing/2014/main" id="{FEA9C269-F0BF-0F87-950C-ED29CC49DFD7}"/>
              </a:ext>
            </a:extLst>
          </p:cNvPr>
          <p:cNvSpPr txBox="1"/>
          <p:nvPr/>
        </p:nvSpPr>
        <p:spPr>
          <a:xfrm rot="20535389">
            <a:off x="3969598" y="324876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25" name="TextBox 24">
            <a:extLst>
              <a:ext uri="{FF2B5EF4-FFF2-40B4-BE49-F238E27FC236}">
                <a16:creationId xmlns:a16="http://schemas.microsoft.com/office/drawing/2014/main" id="{857A1E24-7FD1-5B57-48E2-82E3E5FB5A3F}"/>
              </a:ext>
            </a:extLst>
          </p:cNvPr>
          <p:cNvSpPr txBox="1"/>
          <p:nvPr/>
        </p:nvSpPr>
        <p:spPr>
          <a:xfrm rot="20539072">
            <a:off x="7761688" y="2705805"/>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26" name="TextBox 25">
            <a:extLst>
              <a:ext uri="{FF2B5EF4-FFF2-40B4-BE49-F238E27FC236}">
                <a16:creationId xmlns:a16="http://schemas.microsoft.com/office/drawing/2014/main" id="{88F2BE05-787E-9FE1-76B3-F36814187ED8}"/>
              </a:ext>
            </a:extLst>
          </p:cNvPr>
          <p:cNvSpPr txBox="1"/>
          <p:nvPr/>
        </p:nvSpPr>
        <p:spPr>
          <a:xfrm rot="2679328">
            <a:off x="10490786" y="356204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27" name="TextBox 26">
            <a:extLst>
              <a:ext uri="{FF2B5EF4-FFF2-40B4-BE49-F238E27FC236}">
                <a16:creationId xmlns:a16="http://schemas.microsoft.com/office/drawing/2014/main" id="{A29602E6-7099-3359-FC83-08071CBDC06F}"/>
              </a:ext>
            </a:extLst>
          </p:cNvPr>
          <p:cNvSpPr txBox="1"/>
          <p:nvPr/>
        </p:nvSpPr>
        <p:spPr>
          <a:xfrm rot="1922202">
            <a:off x="11026710" y="4667911"/>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25" name="AutoShape 4" descr="Free download | Thermometer Computer Icons Temperature Degree Symbol,  symbol transparent background PNG clipart | HiClipart">
            <a:extLst>
              <a:ext uri="{FF2B5EF4-FFF2-40B4-BE49-F238E27FC236}">
                <a16:creationId xmlns:a16="http://schemas.microsoft.com/office/drawing/2014/main" id="{EC9D9CC6-5E2F-DB45-8F02-56890323D33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33" name="Content Placeholder 1028" descr="Thermometer with solid fill">
            <a:extLst>
              <a:ext uri="{FF2B5EF4-FFF2-40B4-BE49-F238E27FC236}">
                <a16:creationId xmlns:a16="http://schemas.microsoft.com/office/drawing/2014/main" id="{C3464741-D6E8-116F-02EB-5D183AFC2CD2}"/>
              </a:ext>
            </a:extLst>
          </p:cNvPr>
          <p:cNvGrpSpPr/>
          <p:nvPr/>
        </p:nvGrpSpPr>
        <p:grpSpPr>
          <a:xfrm>
            <a:off x="10417218" y="140709"/>
            <a:ext cx="682236" cy="1509959"/>
            <a:chOff x="10969885" y="379293"/>
            <a:chExt cx="682236" cy="1509959"/>
          </a:xfrm>
          <a:solidFill>
            <a:srgbClr val="FFFFFF"/>
          </a:solidFill>
        </p:grpSpPr>
        <p:sp>
          <p:nvSpPr>
            <p:cNvPr id="1034" name="Freeform: Shape 1033">
              <a:extLst>
                <a:ext uri="{FF2B5EF4-FFF2-40B4-BE49-F238E27FC236}">
                  <a16:creationId xmlns:a16="http://schemas.microsoft.com/office/drawing/2014/main" id="{636AACCE-32E8-F3A2-84C8-E435647E0EEA}"/>
                </a:ext>
              </a:extLst>
            </p:cNvPr>
            <p:cNvSpPr/>
            <p:nvPr/>
          </p:nvSpPr>
          <p:spPr>
            <a:xfrm>
              <a:off x="10969885" y="379293"/>
              <a:ext cx="682236" cy="1509959"/>
            </a:xfrm>
            <a:custGeom>
              <a:avLst/>
              <a:gdLst>
                <a:gd name="connsiteX0" fmla="*/ 341118 w 682236"/>
                <a:gd name="connsiteY0" fmla="*/ 1407705 h 1509959"/>
                <a:gd name="connsiteX1" fmla="*/ 109341 w 682236"/>
                <a:gd name="connsiteY1" fmla="*/ 1221942 h 1509959"/>
                <a:gd name="connsiteX2" fmla="*/ 238864 w 682236"/>
                <a:gd name="connsiteY2" fmla="*/ 954376 h 1509959"/>
                <a:gd name="connsiteX3" fmla="*/ 238864 w 682236"/>
                <a:gd name="connsiteY3" fmla="*/ 204509 h 1509959"/>
                <a:gd name="connsiteX4" fmla="*/ 341118 w 682236"/>
                <a:gd name="connsiteY4" fmla="*/ 102255 h 1509959"/>
                <a:gd name="connsiteX5" fmla="*/ 443373 w 682236"/>
                <a:gd name="connsiteY5" fmla="*/ 204509 h 1509959"/>
                <a:gd name="connsiteX6" fmla="*/ 443373 w 682236"/>
                <a:gd name="connsiteY6" fmla="*/ 954376 h 1509959"/>
                <a:gd name="connsiteX7" fmla="*/ 572895 w 682236"/>
                <a:gd name="connsiteY7" fmla="*/ 1221942 h 1509959"/>
                <a:gd name="connsiteX8" fmla="*/ 341118 w 682236"/>
                <a:gd name="connsiteY8" fmla="*/ 1407705 h 1509959"/>
                <a:gd name="connsiteX9" fmla="*/ 341118 w 682236"/>
                <a:gd name="connsiteY9" fmla="*/ 1407705 h 1509959"/>
                <a:gd name="connsiteX10" fmla="*/ 545627 w 682236"/>
                <a:gd name="connsiteY10" fmla="*/ 896432 h 1509959"/>
                <a:gd name="connsiteX11" fmla="*/ 545627 w 682236"/>
                <a:gd name="connsiteY11" fmla="*/ 204509 h 1509959"/>
                <a:gd name="connsiteX12" fmla="*/ 341118 w 682236"/>
                <a:gd name="connsiteY12" fmla="*/ 0 h 1509959"/>
                <a:gd name="connsiteX13" fmla="*/ 136609 w 682236"/>
                <a:gd name="connsiteY13" fmla="*/ 204509 h 1509959"/>
                <a:gd name="connsiteX14" fmla="*/ 136609 w 682236"/>
                <a:gd name="connsiteY14" fmla="*/ 896432 h 1509959"/>
                <a:gd name="connsiteX15" fmla="*/ 17312 w 682236"/>
                <a:gd name="connsiteY15" fmla="*/ 1276478 h 1509959"/>
                <a:gd name="connsiteX16" fmla="*/ 341118 w 682236"/>
                <a:gd name="connsiteY16" fmla="*/ 1509959 h 1509959"/>
                <a:gd name="connsiteX17" fmla="*/ 664924 w 682236"/>
                <a:gd name="connsiteY17" fmla="*/ 1276478 h 1509959"/>
                <a:gd name="connsiteX18" fmla="*/ 545627 w 682236"/>
                <a:gd name="connsiteY18" fmla="*/ 896432 h 150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2236" h="1509959">
                  <a:moveTo>
                    <a:pt x="341118" y="1407705"/>
                  </a:moveTo>
                  <a:cubicBezTo>
                    <a:pt x="230343" y="1407705"/>
                    <a:pt x="133201" y="1329309"/>
                    <a:pt x="109341" y="1221942"/>
                  </a:cubicBezTo>
                  <a:cubicBezTo>
                    <a:pt x="83778" y="1112871"/>
                    <a:pt x="138313" y="1002095"/>
                    <a:pt x="238864" y="954376"/>
                  </a:cubicBezTo>
                  <a:lnTo>
                    <a:pt x="238864" y="204509"/>
                  </a:lnTo>
                  <a:cubicBezTo>
                    <a:pt x="238864" y="148269"/>
                    <a:pt x="284878" y="102255"/>
                    <a:pt x="341118" y="102255"/>
                  </a:cubicBezTo>
                  <a:cubicBezTo>
                    <a:pt x="397358" y="102255"/>
                    <a:pt x="443373" y="148269"/>
                    <a:pt x="443373" y="204509"/>
                  </a:cubicBezTo>
                  <a:lnTo>
                    <a:pt x="443373" y="954376"/>
                  </a:lnTo>
                  <a:cubicBezTo>
                    <a:pt x="543923" y="1002095"/>
                    <a:pt x="596755" y="1112871"/>
                    <a:pt x="572895" y="1221942"/>
                  </a:cubicBezTo>
                  <a:cubicBezTo>
                    <a:pt x="547332" y="1329309"/>
                    <a:pt x="451894" y="1406000"/>
                    <a:pt x="341118" y="1407705"/>
                  </a:cubicBezTo>
                  <a:lnTo>
                    <a:pt x="341118" y="1407705"/>
                  </a:lnTo>
                  <a:close/>
                  <a:moveTo>
                    <a:pt x="545627" y="896432"/>
                  </a:moveTo>
                  <a:lnTo>
                    <a:pt x="545627" y="204509"/>
                  </a:lnTo>
                  <a:cubicBezTo>
                    <a:pt x="545627" y="92029"/>
                    <a:pt x="453598" y="0"/>
                    <a:pt x="341118" y="0"/>
                  </a:cubicBezTo>
                  <a:cubicBezTo>
                    <a:pt x="228638" y="0"/>
                    <a:pt x="136609" y="90325"/>
                    <a:pt x="136609" y="204509"/>
                  </a:cubicBezTo>
                  <a:lnTo>
                    <a:pt x="136609" y="896432"/>
                  </a:lnTo>
                  <a:cubicBezTo>
                    <a:pt x="19016" y="985052"/>
                    <a:pt x="-28702" y="1138434"/>
                    <a:pt x="17312" y="1276478"/>
                  </a:cubicBezTo>
                  <a:cubicBezTo>
                    <a:pt x="63327" y="1416226"/>
                    <a:pt x="194553" y="1509959"/>
                    <a:pt x="341118" y="1509959"/>
                  </a:cubicBezTo>
                  <a:cubicBezTo>
                    <a:pt x="487683" y="1509959"/>
                    <a:pt x="618910" y="1416226"/>
                    <a:pt x="664924" y="1276478"/>
                  </a:cubicBezTo>
                  <a:cubicBezTo>
                    <a:pt x="710939" y="1138434"/>
                    <a:pt x="663220" y="985052"/>
                    <a:pt x="545627" y="896432"/>
                  </a:cubicBezTo>
                  <a:close/>
                </a:path>
              </a:pathLst>
            </a:custGeom>
            <a:solidFill>
              <a:srgbClr val="FFFFFF"/>
            </a:solidFill>
            <a:ln w="16966"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4F756B7C-BA50-047D-5C95-88F79870420E}"/>
                </a:ext>
              </a:extLst>
            </p:cNvPr>
            <p:cNvSpPr/>
            <p:nvPr/>
          </p:nvSpPr>
          <p:spPr>
            <a:xfrm>
              <a:off x="11141143" y="968961"/>
              <a:ext cx="339720" cy="749866"/>
            </a:xfrm>
            <a:custGeom>
              <a:avLst/>
              <a:gdLst>
                <a:gd name="connsiteX0" fmla="*/ 203945 w 339720"/>
                <a:gd name="connsiteY0" fmla="*/ 412427 h 749866"/>
                <a:gd name="connsiteX1" fmla="*/ 203945 w 339720"/>
                <a:gd name="connsiteY1" fmla="*/ 0 h 749866"/>
                <a:gd name="connsiteX2" fmla="*/ 135776 w 339720"/>
                <a:gd name="connsiteY2" fmla="*/ 0 h 749866"/>
                <a:gd name="connsiteX3" fmla="*/ 135776 w 339720"/>
                <a:gd name="connsiteY3" fmla="*/ 412427 h 749866"/>
                <a:gd name="connsiteX4" fmla="*/ 1140 w 339720"/>
                <a:gd name="connsiteY4" fmla="*/ 596485 h 749866"/>
                <a:gd name="connsiteX5" fmla="*/ 169860 w 339720"/>
                <a:gd name="connsiteY5" fmla="*/ 749867 h 749866"/>
                <a:gd name="connsiteX6" fmla="*/ 338580 w 339720"/>
                <a:gd name="connsiteY6" fmla="*/ 596485 h 749866"/>
                <a:gd name="connsiteX7" fmla="*/ 203945 w 339720"/>
                <a:gd name="connsiteY7" fmla="*/ 412427 h 7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720" h="749866">
                  <a:moveTo>
                    <a:pt x="203945" y="412427"/>
                  </a:moveTo>
                  <a:lnTo>
                    <a:pt x="203945" y="0"/>
                  </a:lnTo>
                  <a:lnTo>
                    <a:pt x="135776" y="0"/>
                  </a:lnTo>
                  <a:lnTo>
                    <a:pt x="135776" y="412427"/>
                  </a:lnTo>
                  <a:cubicBezTo>
                    <a:pt x="50563" y="429469"/>
                    <a:pt x="-9085" y="509569"/>
                    <a:pt x="1140" y="596485"/>
                  </a:cubicBezTo>
                  <a:cubicBezTo>
                    <a:pt x="9662" y="683401"/>
                    <a:pt x="82944" y="749867"/>
                    <a:pt x="169860" y="749867"/>
                  </a:cubicBezTo>
                  <a:cubicBezTo>
                    <a:pt x="256777" y="749867"/>
                    <a:pt x="330059" y="683401"/>
                    <a:pt x="338580" y="596485"/>
                  </a:cubicBezTo>
                  <a:cubicBezTo>
                    <a:pt x="348806" y="509569"/>
                    <a:pt x="289157" y="429469"/>
                    <a:pt x="203945" y="412427"/>
                  </a:cubicBezTo>
                  <a:close/>
                </a:path>
              </a:pathLst>
            </a:custGeom>
            <a:solidFill>
              <a:srgbClr val="FFC000"/>
            </a:solidFill>
            <a:ln w="16966" cap="flat">
              <a:noFill/>
              <a:prstDash val="solid"/>
              <a:miter/>
            </a:ln>
          </p:spPr>
          <p:txBody>
            <a:bodyPr rtlCol="0" anchor="ctr"/>
            <a:lstStyle/>
            <a:p>
              <a:endParaRPr lang="en-US"/>
            </a:p>
          </p:txBody>
        </p:sp>
      </p:grpSp>
      <p:grpSp>
        <p:nvGrpSpPr>
          <p:cNvPr id="1040" name="Group 1039">
            <a:extLst>
              <a:ext uri="{FF2B5EF4-FFF2-40B4-BE49-F238E27FC236}">
                <a16:creationId xmlns:a16="http://schemas.microsoft.com/office/drawing/2014/main" id="{19E5C20B-0390-491A-7EC3-26CB1185C17A}"/>
              </a:ext>
            </a:extLst>
          </p:cNvPr>
          <p:cNvGrpSpPr/>
          <p:nvPr/>
        </p:nvGrpSpPr>
        <p:grpSpPr>
          <a:xfrm>
            <a:off x="9572515" y="140709"/>
            <a:ext cx="682236" cy="1509959"/>
            <a:chOff x="7331791" y="124586"/>
            <a:chExt cx="682236" cy="1509959"/>
          </a:xfrm>
        </p:grpSpPr>
        <p:grpSp>
          <p:nvGrpSpPr>
            <p:cNvPr id="1036" name="Content Placeholder 1028" descr="Thermometer with solid fill">
              <a:extLst>
                <a:ext uri="{FF2B5EF4-FFF2-40B4-BE49-F238E27FC236}">
                  <a16:creationId xmlns:a16="http://schemas.microsoft.com/office/drawing/2014/main" id="{2BD0B599-F232-0128-4BE6-849BD7FD39F1}"/>
                </a:ext>
              </a:extLst>
            </p:cNvPr>
            <p:cNvGrpSpPr/>
            <p:nvPr/>
          </p:nvGrpSpPr>
          <p:grpSpPr>
            <a:xfrm>
              <a:off x="7331791" y="124586"/>
              <a:ext cx="682236" cy="1509959"/>
              <a:chOff x="10969885" y="379293"/>
              <a:chExt cx="682236" cy="1509959"/>
            </a:xfrm>
            <a:solidFill>
              <a:srgbClr val="FFFFFF"/>
            </a:solidFill>
          </p:grpSpPr>
          <p:sp>
            <p:nvSpPr>
              <p:cNvPr id="1037" name="Freeform: Shape 1036">
                <a:extLst>
                  <a:ext uri="{FF2B5EF4-FFF2-40B4-BE49-F238E27FC236}">
                    <a16:creationId xmlns:a16="http://schemas.microsoft.com/office/drawing/2014/main" id="{02E76BB0-ED9F-B7A7-F52B-8C8D608B55AB}"/>
                  </a:ext>
                </a:extLst>
              </p:cNvPr>
              <p:cNvSpPr/>
              <p:nvPr/>
            </p:nvSpPr>
            <p:spPr>
              <a:xfrm>
                <a:off x="10969885" y="379293"/>
                <a:ext cx="682236" cy="1509959"/>
              </a:xfrm>
              <a:custGeom>
                <a:avLst/>
                <a:gdLst>
                  <a:gd name="connsiteX0" fmla="*/ 341118 w 682236"/>
                  <a:gd name="connsiteY0" fmla="*/ 1407705 h 1509959"/>
                  <a:gd name="connsiteX1" fmla="*/ 109341 w 682236"/>
                  <a:gd name="connsiteY1" fmla="*/ 1221942 h 1509959"/>
                  <a:gd name="connsiteX2" fmla="*/ 238864 w 682236"/>
                  <a:gd name="connsiteY2" fmla="*/ 954376 h 1509959"/>
                  <a:gd name="connsiteX3" fmla="*/ 238864 w 682236"/>
                  <a:gd name="connsiteY3" fmla="*/ 204509 h 1509959"/>
                  <a:gd name="connsiteX4" fmla="*/ 341118 w 682236"/>
                  <a:gd name="connsiteY4" fmla="*/ 102255 h 1509959"/>
                  <a:gd name="connsiteX5" fmla="*/ 443373 w 682236"/>
                  <a:gd name="connsiteY5" fmla="*/ 204509 h 1509959"/>
                  <a:gd name="connsiteX6" fmla="*/ 443373 w 682236"/>
                  <a:gd name="connsiteY6" fmla="*/ 954376 h 1509959"/>
                  <a:gd name="connsiteX7" fmla="*/ 572895 w 682236"/>
                  <a:gd name="connsiteY7" fmla="*/ 1221942 h 1509959"/>
                  <a:gd name="connsiteX8" fmla="*/ 341118 w 682236"/>
                  <a:gd name="connsiteY8" fmla="*/ 1407705 h 1509959"/>
                  <a:gd name="connsiteX9" fmla="*/ 341118 w 682236"/>
                  <a:gd name="connsiteY9" fmla="*/ 1407705 h 1509959"/>
                  <a:gd name="connsiteX10" fmla="*/ 545627 w 682236"/>
                  <a:gd name="connsiteY10" fmla="*/ 896432 h 1509959"/>
                  <a:gd name="connsiteX11" fmla="*/ 545627 w 682236"/>
                  <a:gd name="connsiteY11" fmla="*/ 204509 h 1509959"/>
                  <a:gd name="connsiteX12" fmla="*/ 341118 w 682236"/>
                  <a:gd name="connsiteY12" fmla="*/ 0 h 1509959"/>
                  <a:gd name="connsiteX13" fmla="*/ 136609 w 682236"/>
                  <a:gd name="connsiteY13" fmla="*/ 204509 h 1509959"/>
                  <a:gd name="connsiteX14" fmla="*/ 136609 w 682236"/>
                  <a:gd name="connsiteY14" fmla="*/ 896432 h 1509959"/>
                  <a:gd name="connsiteX15" fmla="*/ 17312 w 682236"/>
                  <a:gd name="connsiteY15" fmla="*/ 1276478 h 1509959"/>
                  <a:gd name="connsiteX16" fmla="*/ 341118 w 682236"/>
                  <a:gd name="connsiteY16" fmla="*/ 1509959 h 1509959"/>
                  <a:gd name="connsiteX17" fmla="*/ 664924 w 682236"/>
                  <a:gd name="connsiteY17" fmla="*/ 1276478 h 1509959"/>
                  <a:gd name="connsiteX18" fmla="*/ 545627 w 682236"/>
                  <a:gd name="connsiteY18" fmla="*/ 896432 h 150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2236" h="1509959">
                    <a:moveTo>
                      <a:pt x="341118" y="1407705"/>
                    </a:moveTo>
                    <a:cubicBezTo>
                      <a:pt x="230343" y="1407705"/>
                      <a:pt x="133201" y="1329309"/>
                      <a:pt x="109341" y="1221942"/>
                    </a:cubicBezTo>
                    <a:cubicBezTo>
                      <a:pt x="83778" y="1112871"/>
                      <a:pt x="138313" y="1002095"/>
                      <a:pt x="238864" y="954376"/>
                    </a:cubicBezTo>
                    <a:lnTo>
                      <a:pt x="238864" y="204509"/>
                    </a:lnTo>
                    <a:cubicBezTo>
                      <a:pt x="238864" y="148269"/>
                      <a:pt x="284878" y="102255"/>
                      <a:pt x="341118" y="102255"/>
                    </a:cubicBezTo>
                    <a:cubicBezTo>
                      <a:pt x="397358" y="102255"/>
                      <a:pt x="443373" y="148269"/>
                      <a:pt x="443373" y="204509"/>
                    </a:cubicBezTo>
                    <a:lnTo>
                      <a:pt x="443373" y="954376"/>
                    </a:lnTo>
                    <a:cubicBezTo>
                      <a:pt x="543923" y="1002095"/>
                      <a:pt x="596755" y="1112871"/>
                      <a:pt x="572895" y="1221942"/>
                    </a:cubicBezTo>
                    <a:cubicBezTo>
                      <a:pt x="547332" y="1329309"/>
                      <a:pt x="451894" y="1406000"/>
                      <a:pt x="341118" y="1407705"/>
                    </a:cubicBezTo>
                    <a:lnTo>
                      <a:pt x="341118" y="1407705"/>
                    </a:lnTo>
                    <a:close/>
                    <a:moveTo>
                      <a:pt x="545627" y="896432"/>
                    </a:moveTo>
                    <a:lnTo>
                      <a:pt x="545627" y="204509"/>
                    </a:lnTo>
                    <a:cubicBezTo>
                      <a:pt x="545627" y="92029"/>
                      <a:pt x="453598" y="0"/>
                      <a:pt x="341118" y="0"/>
                    </a:cubicBezTo>
                    <a:cubicBezTo>
                      <a:pt x="228638" y="0"/>
                      <a:pt x="136609" y="90325"/>
                      <a:pt x="136609" y="204509"/>
                    </a:cubicBezTo>
                    <a:lnTo>
                      <a:pt x="136609" y="896432"/>
                    </a:lnTo>
                    <a:cubicBezTo>
                      <a:pt x="19016" y="985052"/>
                      <a:pt x="-28702" y="1138434"/>
                      <a:pt x="17312" y="1276478"/>
                    </a:cubicBezTo>
                    <a:cubicBezTo>
                      <a:pt x="63327" y="1416226"/>
                      <a:pt x="194553" y="1509959"/>
                      <a:pt x="341118" y="1509959"/>
                    </a:cubicBezTo>
                    <a:cubicBezTo>
                      <a:pt x="487683" y="1509959"/>
                      <a:pt x="618910" y="1416226"/>
                      <a:pt x="664924" y="1276478"/>
                    </a:cubicBezTo>
                    <a:cubicBezTo>
                      <a:pt x="710939" y="1138434"/>
                      <a:pt x="663220" y="985052"/>
                      <a:pt x="545627" y="896432"/>
                    </a:cubicBezTo>
                    <a:close/>
                  </a:path>
                </a:pathLst>
              </a:custGeom>
              <a:solidFill>
                <a:srgbClr val="FFFFFF"/>
              </a:solidFill>
              <a:ln w="16966"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27AD89A5-818F-B9D8-7E0C-83BF01F2163B}"/>
                  </a:ext>
                </a:extLst>
              </p:cNvPr>
              <p:cNvSpPr/>
              <p:nvPr/>
            </p:nvSpPr>
            <p:spPr>
              <a:xfrm>
                <a:off x="11141143" y="968961"/>
                <a:ext cx="339720" cy="749866"/>
              </a:xfrm>
              <a:custGeom>
                <a:avLst/>
                <a:gdLst>
                  <a:gd name="connsiteX0" fmla="*/ 203945 w 339720"/>
                  <a:gd name="connsiteY0" fmla="*/ 412427 h 749866"/>
                  <a:gd name="connsiteX1" fmla="*/ 203945 w 339720"/>
                  <a:gd name="connsiteY1" fmla="*/ 0 h 749866"/>
                  <a:gd name="connsiteX2" fmla="*/ 135776 w 339720"/>
                  <a:gd name="connsiteY2" fmla="*/ 0 h 749866"/>
                  <a:gd name="connsiteX3" fmla="*/ 135776 w 339720"/>
                  <a:gd name="connsiteY3" fmla="*/ 412427 h 749866"/>
                  <a:gd name="connsiteX4" fmla="*/ 1140 w 339720"/>
                  <a:gd name="connsiteY4" fmla="*/ 596485 h 749866"/>
                  <a:gd name="connsiteX5" fmla="*/ 169860 w 339720"/>
                  <a:gd name="connsiteY5" fmla="*/ 749867 h 749866"/>
                  <a:gd name="connsiteX6" fmla="*/ 338580 w 339720"/>
                  <a:gd name="connsiteY6" fmla="*/ 596485 h 749866"/>
                  <a:gd name="connsiteX7" fmla="*/ 203945 w 339720"/>
                  <a:gd name="connsiteY7" fmla="*/ 412427 h 7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720" h="749866">
                    <a:moveTo>
                      <a:pt x="203945" y="412427"/>
                    </a:moveTo>
                    <a:lnTo>
                      <a:pt x="203945" y="0"/>
                    </a:lnTo>
                    <a:lnTo>
                      <a:pt x="135776" y="0"/>
                    </a:lnTo>
                    <a:lnTo>
                      <a:pt x="135776" y="412427"/>
                    </a:lnTo>
                    <a:cubicBezTo>
                      <a:pt x="50563" y="429469"/>
                      <a:pt x="-9085" y="509569"/>
                      <a:pt x="1140" y="596485"/>
                    </a:cubicBezTo>
                    <a:cubicBezTo>
                      <a:pt x="9662" y="683401"/>
                      <a:pt x="82944" y="749867"/>
                      <a:pt x="169860" y="749867"/>
                    </a:cubicBezTo>
                    <a:cubicBezTo>
                      <a:pt x="256777" y="749867"/>
                      <a:pt x="330059" y="683401"/>
                      <a:pt x="338580" y="596485"/>
                    </a:cubicBezTo>
                    <a:cubicBezTo>
                      <a:pt x="348806" y="509569"/>
                      <a:pt x="289157" y="429469"/>
                      <a:pt x="203945" y="412427"/>
                    </a:cubicBezTo>
                    <a:close/>
                  </a:path>
                </a:pathLst>
              </a:custGeom>
              <a:solidFill>
                <a:schemeClr val="accent1">
                  <a:lumMod val="60000"/>
                  <a:lumOff val="40000"/>
                </a:schemeClr>
              </a:solidFill>
              <a:ln w="16966" cap="flat">
                <a:noFill/>
                <a:prstDash val="solid"/>
                <a:miter/>
              </a:ln>
            </p:spPr>
            <p:txBody>
              <a:bodyPr rtlCol="0" anchor="ctr"/>
              <a:lstStyle/>
              <a:p>
                <a:endParaRPr lang="en-US"/>
              </a:p>
            </p:txBody>
          </p:sp>
        </p:grpSp>
        <p:sp>
          <p:nvSpPr>
            <p:cNvPr id="1039" name="Rectangle 1038">
              <a:extLst>
                <a:ext uri="{FF2B5EF4-FFF2-40B4-BE49-F238E27FC236}">
                  <a16:creationId xmlns:a16="http://schemas.microsoft.com/office/drawing/2014/main" id="{D485333E-D4EF-BB56-FD03-F30E7CDFB4A8}"/>
                </a:ext>
              </a:extLst>
            </p:cNvPr>
            <p:cNvSpPr/>
            <p:nvPr/>
          </p:nvSpPr>
          <p:spPr>
            <a:xfrm>
              <a:off x="7607595" y="698920"/>
              <a:ext cx="119603" cy="36965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6" name="Group 1045">
            <a:extLst>
              <a:ext uri="{FF2B5EF4-FFF2-40B4-BE49-F238E27FC236}">
                <a16:creationId xmlns:a16="http://schemas.microsoft.com/office/drawing/2014/main" id="{A1CE0150-012B-47D8-BFBE-9777E6F7F9B8}"/>
              </a:ext>
            </a:extLst>
          </p:cNvPr>
          <p:cNvGrpSpPr/>
          <p:nvPr/>
        </p:nvGrpSpPr>
        <p:grpSpPr>
          <a:xfrm>
            <a:off x="11261921" y="140709"/>
            <a:ext cx="682236" cy="1509959"/>
            <a:chOff x="9919574" y="289252"/>
            <a:chExt cx="682236" cy="1509959"/>
          </a:xfrm>
        </p:grpSpPr>
        <p:grpSp>
          <p:nvGrpSpPr>
            <p:cNvPr id="1030" name="Content Placeholder 1028" descr="Thermometer with solid fill">
              <a:extLst>
                <a:ext uri="{FF2B5EF4-FFF2-40B4-BE49-F238E27FC236}">
                  <a16:creationId xmlns:a16="http://schemas.microsoft.com/office/drawing/2014/main" id="{BDBCDA9B-741E-9EFF-F9A2-1D7C86354951}"/>
                </a:ext>
              </a:extLst>
            </p:cNvPr>
            <p:cNvGrpSpPr/>
            <p:nvPr/>
          </p:nvGrpSpPr>
          <p:grpSpPr>
            <a:xfrm>
              <a:off x="9919574" y="289252"/>
              <a:ext cx="682236" cy="1509959"/>
              <a:chOff x="10969885" y="379293"/>
              <a:chExt cx="682236" cy="1509959"/>
            </a:xfrm>
            <a:solidFill>
              <a:srgbClr val="FFFFFF"/>
            </a:solidFill>
          </p:grpSpPr>
          <p:sp>
            <p:nvSpPr>
              <p:cNvPr id="1031" name="Freeform: Shape 1030">
                <a:extLst>
                  <a:ext uri="{FF2B5EF4-FFF2-40B4-BE49-F238E27FC236}">
                    <a16:creationId xmlns:a16="http://schemas.microsoft.com/office/drawing/2014/main" id="{7F4234B8-CCC8-79EA-0AD5-A5AECB9AD057}"/>
                  </a:ext>
                </a:extLst>
              </p:cNvPr>
              <p:cNvSpPr/>
              <p:nvPr/>
            </p:nvSpPr>
            <p:spPr>
              <a:xfrm>
                <a:off x="10969885" y="379293"/>
                <a:ext cx="682236" cy="1509959"/>
              </a:xfrm>
              <a:custGeom>
                <a:avLst/>
                <a:gdLst>
                  <a:gd name="connsiteX0" fmla="*/ 341118 w 682236"/>
                  <a:gd name="connsiteY0" fmla="*/ 1407705 h 1509959"/>
                  <a:gd name="connsiteX1" fmla="*/ 109341 w 682236"/>
                  <a:gd name="connsiteY1" fmla="*/ 1221942 h 1509959"/>
                  <a:gd name="connsiteX2" fmla="*/ 238864 w 682236"/>
                  <a:gd name="connsiteY2" fmla="*/ 954376 h 1509959"/>
                  <a:gd name="connsiteX3" fmla="*/ 238864 w 682236"/>
                  <a:gd name="connsiteY3" fmla="*/ 204509 h 1509959"/>
                  <a:gd name="connsiteX4" fmla="*/ 341118 w 682236"/>
                  <a:gd name="connsiteY4" fmla="*/ 102255 h 1509959"/>
                  <a:gd name="connsiteX5" fmla="*/ 443373 w 682236"/>
                  <a:gd name="connsiteY5" fmla="*/ 204509 h 1509959"/>
                  <a:gd name="connsiteX6" fmla="*/ 443373 w 682236"/>
                  <a:gd name="connsiteY6" fmla="*/ 954376 h 1509959"/>
                  <a:gd name="connsiteX7" fmla="*/ 572895 w 682236"/>
                  <a:gd name="connsiteY7" fmla="*/ 1221942 h 1509959"/>
                  <a:gd name="connsiteX8" fmla="*/ 341118 w 682236"/>
                  <a:gd name="connsiteY8" fmla="*/ 1407705 h 1509959"/>
                  <a:gd name="connsiteX9" fmla="*/ 341118 w 682236"/>
                  <a:gd name="connsiteY9" fmla="*/ 1407705 h 1509959"/>
                  <a:gd name="connsiteX10" fmla="*/ 545627 w 682236"/>
                  <a:gd name="connsiteY10" fmla="*/ 896432 h 1509959"/>
                  <a:gd name="connsiteX11" fmla="*/ 545627 w 682236"/>
                  <a:gd name="connsiteY11" fmla="*/ 204509 h 1509959"/>
                  <a:gd name="connsiteX12" fmla="*/ 341118 w 682236"/>
                  <a:gd name="connsiteY12" fmla="*/ 0 h 1509959"/>
                  <a:gd name="connsiteX13" fmla="*/ 136609 w 682236"/>
                  <a:gd name="connsiteY13" fmla="*/ 204509 h 1509959"/>
                  <a:gd name="connsiteX14" fmla="*/ 136609 w 682236"/>
                  <a:gd name="connsiteY14" fmla="*/ 896432 h 1509959"/>
                  <a:gd name="connsiteX15" fmla="*/ 17312 w 682236"/>
                  <a:gd name="connsiteY15" fmla="*/ 1276478 h 1509959"/>
                  <a:gd name="connsiteX16" fmla="*/ 341118 w 682236"/>
                  <a:gd name="connsiteY16" fmla="*/ 1509959 h 1509959"/>
                  <a:gd name="connsiteX17" fmla="*/ 664924 w 682236"/>
                  <a:gd name="connsiteY17" fmla="*/ 1276478 h 1509959"/>
                  <a:gd name="connsiteX18" fmla="*/ 545627 w 682236"/>
                  <a:gd name="connsiteY18" fmla="*/ 896432 h 150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2236" h="1509959">
                    <a:moveTo>
                      <a:pt x="341118" y="1407705"/>
                    </a:moveTo>
                    <a:cubicBezTo>
                      <a:pt x="230343" y="1407705"/>
                      <a:pt x="133201" y="1329309"/>
                      <a:pt x="109341" y="1221942"/>
                    </a:cubicBezTo>
                    <a:cubicBezTo>
                      <a:pt x="83778" y="1112871"/>
                      <a:pt x="138313" y="1002095"/>
                      <a:pt x="238864" y="954376"/>
                    </a:cubicBezTo>
                    <a:lnTo>
                      <a:pt x="238864" y="204509"/>
                    </a:lnTo>
                    <a:cubicBezTo>
                      <a:pt x="238864" y="148269"/>
                      <a:pt x="284878" y="102255"/>
                      <a:pt x="341118" y="102255"/>
                    </a:cubicBezTo>
                    <a:cubicBezTo>
                      <a:pt x="397358" y="102255"/>
                      <a:pt x="443373" y="148269"/>
                      <a:pt x="443373" y="204509"/>
                    </a:cubicBezTo>
                    <a:lnTo>
                      <a:pt x="443373" y="954376"/>
                    </a:lnTo>
                    <a:cubicBezTo>
                      <a:pt x="543923" y="1002095"/>
                      <a:pt x="596755" y="1112871"/>
                      <a:pt x="572895" y="1221942"/>
                    </a:cubicBezTo>
                    <a:cubicBezTo>
                      <a:pt x="547332" y="1329309"/>
                      <a:pt x="451894" y="1406000"/>
                      <a:pt x="341118" y="1407705"/>
                    </a:cubicBezTo>
                    <a:lnTo>
                      <a:pt x="341118" y="1407705"/>
                    </a:lnTo>
                    <a:close/>
                    <a:moveTo>
                      <a:pt x="545627" y="896432"/>
                    </a:moveTo>
                    <a:lnTo>
                      <a:pt x="545627" y="204509"/>
                    </a:lnTo>
                    <a:cubicBezTo>
                      <a:pt x="545627" y="92029"/>
                      <a:pt x="453598" y="0"/>
                      <a:pt x="341118" y="0"/>
                    </a:cubicBezTo>
                    <a:cubicBezTo>
                      <a:pt x="228638" y="0"/>
                      <a:pt x="136609" y="90325"/>
                      <a:pt x="136609" y="204509"/>
                    </a:cubicBezTo>
                    <a:lnTo>
                      <a:pt x="136609" y="896432"/>
                    </a:lnTo>
                    <a:cubicBezTo>
                      <a:pt x="19016" y="985052"/>
                      <a:pt x="-28702" y="1138434"/>
                      <a:pt x="17312" y="1276478"/>
                    </a:cubicBezTo>
                    <a:cubicBezTo>
                      <a:pt x="63327" y="1416226"/>
                      <a:pt x="194553" y="1509959"/>
                      <a:pt x="341118" y="1509959"/>
                    </a:cubicBezTo>
                    <a:cubicBezTo>
                      <a:pt x="487683" y="1509959"/>
                      <a:pt x="618910" y="1416226"/>
                      <a:pt x="664924" y="1276478"/>
                    </a:cubicBezTo>
                    <a:cubicBezTo>
                      <a:pt x="710939" y="1138434"/>
                      <a:pt x="663220" y="985052"/>
                      <a:pt x="545627" y="896432"/>
                    </a:cubicBezTo>
                    <a:close/>
                  </a:path>
                </a:pathLst>
              </a:custGeom>
              <a:solidFill>
                <a:srgbClr val="FFFFFF"/>
              </a:solidFill>
              <a:ln w="16966"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3F3F59B8-20AF-D43B-F191-E9B028E36772}"/>
                  </a:ext>
                </a:extLst>
              </p:cNvPr>
              <p:cNvSpPr/>
              <p:nvPr/>
            </p:nvSpPr>
            <p:spPr>
              <a:xfrm>
                <a:off x="11141143" y="968961"/>
                <a:ext cx="339720" cy="749866"/>
              </a:xfrm>
              <a:custGeom>
                <a:avLst/>
                <a:gdLst>
                  <a:gd name="connsiteX0" fmla="*/ 203945 w 339720"/>
                  <a:gd name="connsiteY0" fmla="*/ 412427 h 749866"/>
                  <a:gd name="connsiteX1" fmla="*/ 203945 w 339720"/>
                  <a:gd name="connsiteY1" fmla="*/ 0 h 749866"/>
                  <a:gd name="connsiteX2" fmla="*/ 135776 w 339720"/>
                  <a:gd name="connsiteY2" fmla="*/ 0 h 749866"/>
                  <a:gd name="connsiteX3" fmla="*/ 135776 w 339720"/>
                  <a:gd name="connsiteY3" fmla="*/ 412427 h 749866"/>
                  <a:gd name="connsiteX4" fmla="*/ 1140 w 339720"/>
                  <a:gd name="connsiteY4" fmla="*/ 596485 h 749866"/>
                  <a:gd name="connsiteX5" fmla="*/ 169860 w 339720"/>
                  <a:gd name="connsiteY5" fmla="*/ 749867 h 749866"/>
                  <a:gd name="connsiteX6" fmla="*/ 338580 w 339720"/>
                  <a:gd name="connsiteY6" fmla="*/ 596485 h 749866"/>
                  <a:gd name="connsiteX7" fmla="*/ 203945 w 339720"/>
                  <a:gd name="connsiteY7" fmla="*/ 412427 h 7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720" h="749866">
                    <a:moveTo>
                      <a:pt x="203945" y="412427"/>
                    </a:moveTo>
                    <a:lnTo>
                      <a:pt x="203945" y="0"/>
                    </a:lnTo>
                    <a:lnTo>
                      <a:pt x="135776" y="0"/>
                    </a:lnTo>
                    <a:lnTo>
                      <a:pt x="135776" y="412427"/>
                    </a:lnTo>
                    <a:cubicBezTo>
                      <a:pt x="50563" y="429469"/>
                      <a:pt x="-9085" y="509569"/>
                      <a:pt x="1140" y="596485"/>
                    </a:cubicBezTo>
                    <a:cubicBezTo>
                      <a:pt x="9662" y="683401"/>
                      <a:pt x="82944" y="749867"/>
                      <a:pt x="169860" y="749867"/>
                    </a:cubicBezTo>
                    <a:cubicBezTo>
                      <a:pt x="256777" y="749867"/>
                      <a:pt x="330059" y="683401"/>
                      <a:pt x="338580" y="596485"/>
                    </a:cubicBezTo>
                    <a:cubicBezTo>
                      <a:pt x="348806" y="509569"/>
                      <a:pt x="289157" y="429469"/>
                      <a:pt x="203945" y="412427"/>
                    </a:cubicBezTo>
                    <a:close/>
                  </a:path>
                </a:pathLst>
              </a:custGeom>
              <a:solidFill>
                <a:srgbClr val="FF0000"/>
              </a:solidFill>
              <a:ln w="16966" cap="flat">
                <a:noFill/>
                <a:prstDash val="solid"/>
                <a:miter/>
              </a:ln>
            </p:spPr>
            <p:txBody>
              <a:bodyPr rtlCol="0" anchor="ctr"/>
              <a:lstStyle/>
              <a:p>
                <a:endParaRPr lang="en-US"/>
              </a:p>
            </p:txBody>
          </p:sp>
        </p:grpSp>
        <p:cxnSp>
          <p:nvCxnSpPr>
            <p:cNvPr id="1042" name="Straight Connector 1041">
              <a:extLst>
                <a:ext uri="{FF2B5EF4-FFF2-40B4-BE49-F238E27FC236}">
                  <a16:creationId xmlns:a16="http://schemas.microsoft.com/office/drawing/2014/main" id="{EA5C43CE-7E2D-5468-3F30-8F084CB080CA}"/>
                </a:ext>
              </a:extLst>
            </p:cNvPr>
            <p:cNvCxnSpPr>
              <a:cxnSpLocks/>
            </p:cNvCxnSpPr>
            <p:nvPr/>
          </p:nvCxnSpPr>
          <p:spPr>
            <a:xfrm flipV="1">
              <a:off x="10260692" y="953555"/>
              <a:ext cx="0" cy="364581"/>
            </a:xfrm>
            <a:prstGeom prst="line">
              <a:avLst/>
            </a:prstGeom>
            <a:ln w="6858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62F84346-B371-5641-956F-FFCB2838485A}"/>
                </a:ext>
              </a:extLst>
            </p:cNvPr>
            <p:cNvCxnSpPr>
              <a:cxnSpLocks/>
            </p:cNvCxnSpPr>
            <p:nvPr/>
          </p:nvCxnSpPr>
          <p:spPr>
            <a:xfrm flipV="1">
              <a:off x="10260692" y="504908"/>
              <a:ext cx="0" cy="510728"/>
            </a:xfrm>
            <a:prstGeom prst="line">
              <a:avLst/>
            </a:prstGeom>
            <a:ln w="6858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48" name="Rectangle 1047">
            <a:extLst>
              <a:ext uri="{FF2B5EF4-FFF2-40B4-BE49-F238E27FC236}">
                <a16:creationId xmlns:a16="http://schemas.microsoft.com/office/drawing/2014/main" id="{8D148244-4402-D615-A615-803F5B075D53}"/>
              </a:ext>
            </a:extLst>
          </p:cNvPr>
          <p:cNvSpPr/>
          <p:nvPr/>
        </p:nvSpPr>
        <p:spPr>
          <a:xfrm>
            <a:off x="9477487" y="119193"/>
            <a:ext cx="860612" cy="1704200"/>
          </a:xfrm>
          <a:prstGeom prst="rect">
            <a:avLst/>
          </a:prstGeom>
          <a:solidFill>
            <a:srgbClr val="000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9EA0316E-E109-EA66-0089-FE58DABB4401}"/>
              </a:ext>
            </a:extLst>
          </p:cNvPr>
          <p:cNvSpPr/>
          <p:nvPr/>
        </p:nvSpPr>
        <p:spPr>
          <a:xfrm>
            <a:off x="10359297" y="17498"/>
            <a:ext cx="860612" cy="1704200"/>
          </a:xfrm>
          <a:prstGeom prst="rect">
            <a:avLst/>
          </a:prstGeom>
          <a:solidFill>
            <a:srgbClr val="000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50">
            <a:extLst>
              <a:ext uri="{FF2B5EF4-FFF2-40B4-BE49-F238E27FC236}">
                <a16:creationId xmlns:a16="http://schemas.microsoft.com/office/drawing/2014/main" id="{12C4277C-C606-7D3B-5A32-59CC84B1D1CD}"/>
              </a:ext>
            </a:extLst>
          </p:cNvPr>
          <p:cNvSpPr/>
          <p:nvPr/>
        </p:nvSpPr>
        <p:spPr>
          <a:xfrm>
            <a:off x="11241107" y="92071"/>
            <a:ext cx="860612" cy="1704200"/>
          </a:xfrm>
          <a:prstGeom prst="rect">
            <a:avLst/>
          </a:prstGeom>
          <a:solidFill>
            <a:srgbClr val="000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TextBox 1051">
            <a:extLst>
              <a:ext uri="{FF2B5EF4-FFF2-40B4-BE49-F238E27FC236}">
                <a16:creationId xmlns:a16="http://schemas.microsoft.com/office/drawing/2014/main" id="{DF721F1D-6270-DCCC-92EF-F7619AB9ACC7}"/>
              </a:ext>
            </a:extLst>
          </p:cNvPr>
          <p:cNvSpPr txBox="1"/>
          <p:nvPr/>
        </p:nvSpPr>
        <p:spPr>
          <a:xfrm rot="1922202">
            <a:off x="8080083" y="2584189"/>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53" name="TextBox 1052">
            <a:extLst>
              <a:ext uri="{FF2B5EF4-FFF2-40B4-BE49-F238E27FC236}">
                <a16:creationId xmlns:a16="http://schemas.microsoft.com/office/drawing/2014/main" id="{25B3D37C-F79B-C838-B812-24BDFF8285E7}"/>
              </a:ext>
            </a:extLst>
          </p:cNvPr>
          <p:cNvSpPr txBox="1"/>
          <p:nvPr/>
        </p:nvSpPr>
        <p:spPr>
          <a:xfrm rot="1922202">
            <a:off x="9146905" y="333870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54" name="TextBox 1053">
            <a:extLst>
              <a:ext uri="{FF2B5EF4-FFF2-40B4-BE49-F238E27FC236}">
                <a16:creationId xmlns:a16="http://schemas.microsoft.com/office/drawing/2014/main" id="{70638083-5753-DB3E-5F5F-0604593286ED}"/>
              </a:ext>
            </a:extLst>
          </p:cNvPr>
          <p:cNvSpPr txBox="1"/>
          <p:nvPr/>
        </p:nvSpPr>
        <p:spPr>
          <a:xfrm rot="1922202">
            <a:off x="10886594" y="4116340"/>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55" name="TextBox 1054">
            <a:extLst>
              <a:ext uri="{FF2B5EF4-FFF2-40B4-BE49-F238E27FC236}">
                <a16:creationId xmlns:a16="http://schemas.microsoft.com/office/drawing/2014/main" id="{B8804853-2C8A-1FEB-7EDB-B66521BE81E5}"/>
              </a:ext>
            </a:extLst>
          </p:cNvPr>
          <p:cNvSpPr txBox="1"/>
          <p:nvPr/>
        </p:nvSpPr>
        <p:spPr>
          <a:xfrm rot="20539072">
            <a:off x="3477967" y="364462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56" name="TextBox 1055">
            <a:extLst>
              <a:ext uri="{FF2B5EF4-FFF2-40B4-BE49-F238E27FC236}">
                <a16:creationId xmlns:a16="http://schemas.microsoft.com/office/drawing/2014/main" id="{F1077692-B199-1E1A-C153-2A863C56EB6B}"/>
              </a:ext>
            </a:extLst>
          </p:cNvPr>
          <p:cNvSpPr txBox="1"/>
          <p:nvPr/>
        </p:nvSpPr>
        <p:spPr>
          <a:xfrm rot="20539072">
            <a:off x="4640550" y="2613017"/>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57" name="TextBox 1056">
            <a:extLst>
              <a:ext uri="{FF2B5EF4-FFF2-40B4-BE49-F238E27FC236}">
                <a16:creationId xmlns:a16="http://schemas.microsoft.com/office/drawing/2014/main" id="{BB1D5E7E-66E6-66D3-70BF-78AE85A8A096}"/>
              </a:ext>
            </a:extLst>
          </p:cNvPr>
          <p:cNvSpPr txBox="1"/>
          <p:nvPr/>
        </p:nvSpPr>
        <p:spPr>
          <a:xfrm rot="20539072">
            <a:off x="6508690" y="2685866"/>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58" name="TextBox 1057">
            <a:extLst>
              <a:ext uri="{FF2B5EF4-FFF2-40B4-BE49-F238E27FC236}">
                <a16:creationId xmlns:a16="http://schemas.microsoft.com/office/drawing/2014/main" id="{D21ADA51-C2B0-96ED-E1AD-AA49C7E9A380}"/>
              </a:ext>
            </a:extLst>
          </p:cNvPr>
          <p:cNvSpPr txBox="1"/>
          <p:nvPr/>
        </p:nvSpPr>
        <p:spPr>
          <a:xfrm rot="19767665">
            <a:off x="6109923" y="2285185"/>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59" name="TextBox 1058">
            <a:extLst>
              <a:ext uri="{FF2B5EF4-FFF2-40B4-BE49-F238E27FC236}">
                <a16:creationId xmlns:a16="http://schemas.microsoft.com/office/drawing/2014/main" id="{C12BAE6E-9BD5-9599-A89B-5B0639B1C80D}"/>
              </a:ext>
            </a:extLst>
          </p:cNvPr>
          <p:cNvSpPr txBox="1"/>
          <p:nvPr/>
        </p:nvSpPr>
        <p:spPr>
          <a:xfrm rot="19767665">
            <a:off x="3249880" y="308596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60" name="TextBox 1059">
            <a:extLst>
              <a:ext uri="{FF2B5EF4-FFF2-40B4-BE49-F238E27FC236}">
                <a16:creationId xmlns:a16="http://schemas.microsoft.com/office/drawing/2014/main" id="{81AEB30A-14B0-6440-EF5D-29A6860D921C}"/>
              </a:ext>
            </a:extLst>
          </p:cNvPr>
          <p:cNvSpPr txBox="1"/>
          <p:nvPr/>
        </p:nvSpPr>
        <p:spPr>
          <a:xfrm rot="634037">
            <a:off x="2411840" y="4265302"/>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61" name="TextBox 1060">
            <a:extLst>
              <a:ext uri="{FF2B5EF4-FFF2-40B4-BE49-F238E27FC236}">
                <a16:creationId xmlns:a16="http://schemas.microsoft.com/office/drawing/2014/main" id="{AAE333E2-712C-04B5-505A-137CAF757949}"/>
              </a:ext>
            </a:extLst>
          </p:cNvPr>
          <p:cNvSpPr txBox="1"/>
          <p:nvPr/>
        </p:nvSpPr>
        <p:spPr>
          <a:xfrm rot="634037">
            <a:off x="1815529" y="5170119"/>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62" name="TextBox 1061">
            <a:extLst>
              <a:ext uri="{FF2B5EF4-FFF2-40B4-BE49-F238E27FC236}">
                <a16:creationId xmlns:a16="http://schemas.microsoft.com/office/drawing/2014/main" id="{FFC16DE2-DB06-8603-7EEB-871B127B5B97}"/>
              </a:ext>
            </a:extLst>
          </p:cNvPr>
          <p:cNvSpPr txBox="1"/>
          <p:nvPr/>
        </p:nvSpPr>
        <p:spPr>
          <a:xfrm rot="19767665">
            <a:off x="5811349" y="2643626"/>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63" name="TextBox 1062">
            <a:extLst>
              <a:ext uri="{FF2B5EF4-FFF2-40B4-BE49-F238E27FC236}">
                <a16:creationId xmlns:a16="http://schemas.microsoft.com/office/drawing/2014/main" id="{C9A10642-5C53-199E-9F4B-8A2C36A4E877}"/>
              </a:ext>
            </a:extLst>
          </p:cNvPr>
          <p:cNvSpPr txBox="1"/>
          <p:nvPr/>
        </p:nvSpPr>
        <p:spPr>
          <a:xfrm rot="19767665">
            <a:off x="11416360" y="4761076"/>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64" name="TextBox 1063">
            <a:extLst>
              <a:ext uri="{FF2B5EF4-FFF2-40B4-BE49-F238E27FC236}">
                <a16:creationId xmlns:a16="http://schemas.microsoft.com/office/drawing/2014/main" id="{634985EC-6A45-35B8-3A27-77DA2B1F0678}"/>
              </a:ext>
            </a:extLst>
          </p:cNvPr>
          <p:cNvSpPr txBox="1"/>
          <p:nvPr/>
        </p:nvSpPr>
        <p:spPr>
          <a:xfrm rot="19767665">
            <a:off x="4136611" y="2723859"/>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65" name="TextBox 1064">
            <a:extLst>
              <a:ext uri="{FF2B5EF4-FFF2-40B4-BE49-F238E27FC236}">
                <a16:creationId xmlns:a16="http://schemas.microsoft.com/office/drawing/2014/main" id="{0AEBBD3B-E4DF-0062-6283-998615557A8D}"/>
              </a:ext>
            </a:extLst>
          </p:cNvPr>
          <p:cNvSpPr txBox="1"/>
          <p:nvPr/>
        </p:nvSpPr>
        <p:spPr>
          <a:xfrm rot="2679328">
            <a:off x="1932035" y="4224591"/>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66" name="TextBox 1065">
            <a:extLst>
              <a:ext uri="{FF2B5EF4-FFF2-40B4-BE49-F238E27FC236}">
                <a16:creationId xmlns:a16="http://schemas.microsoft.com/office/drawing/2014/main" id="{6ECB57E7-196D-11E8-8043-9999AF272605}"/>
              </a:ext>
            </a:extLst>
          </p:cNvPr>
          <p:cNvSpPr txBox="1"/>
          <p:nvPr/>
        </p:nvSpPr>
        <p:spPr>
          <a:xfrm rot="2679328">
            <a:off x="4621535" y="3198882"/>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67" name="TextBox 1066">
            <a:extLst>
              <a:ext uri="{FF2B5EF4-FFF2-40B4-BE49-F238E27FC236}">
                <a16:creationId xmlns:a16="http://schemas.microsoft.com/office/drawing/2014/main" id="{D70DE6DB-8B6F-BEB9-68E0-8E25C3AA9B97}"/>
              </a:ext>
            </a:extLst>
          </p:cNvPr>
          <p:cNvSpPr txBox="1"/>
          <p:nvPr/>
        </p:nvSpPr>
        <p:spPr>
          <a:xfrm rot="2679328">
            <a:off x="9667290" y="3176560"/>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68" name="TextBox 1067">
            <a:extLst>
              <a:ext uri="{FF2B5EF4-FFF2-40B4-BE49-F238E27FC236}">
                <a16:creationId xmlns:a16="http://schemas.microsoft.com/office/drawing/2014/main" id="{15A87231-AB32-F077-A211-56A54DBFED0B}"/>
              </a:ext>
            </a:extLst>
          </p:cNvPr>
          <p:cNvSpPr txBox="1"/>
          <p:nvPr/>
        </p:nvSpPr>
        <p:spPr>
          <a:xfrm rot="2679328">
            <a:off x="2144765" y="4744619"/>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69" name="TextBox 1068">
            <a:extLst>
              <a:ext uri="{FF2B5EF4-FFF2-40B4-BE49-F238E27FC236}">
                <a16:creationId xmlns:a16="http://schemas.microsoft.com/office/drawing/2014/main" id="{04C5D96C-FFDC-F479-E31D-3F1FB334E072}"/>
              </a:ext>
            </a:extLst>
          </p:cNvPr>
          <p:cNvSpPr txBox="1"/>
          <p:nvPr/>
        </p:nvSpPr>
        <p:spPr>
          <a:xfrm rot="2679328">
            <a:off x="5567308" y="2574579"/>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70" name="TextBox 1069">
            <a:extLst>
              <a:ext uri="{FF2B5EF4-FFF2-40B4-BE49-F238E27FC236}">
                <a16:creationId xmlns:a16="http://schemas.microsoft.com/office/drawing/2014/main" id="{FD72F2DE-605F-9192-6F0D-5F57F3DFFF06}"/>
              </a:ext>
            </a:extLst>
          </p:cNvPr>
          <p:cNvSpPr txBox="1"/>
          <p:nvPr/>
        </p:nvSpPr>
        <p:spPr>
          <a:xfrm rot="20539072">
            <a:off x="2794293" y="3353175"/>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71" name="TextBox 1070">
            <a:extLst>
              <a:ext uri="{FF2B5EF4-FFF2-40B4-BE49-F238E27FC236}">
                <a16:creationId xmlns:a16="http://schemas.microsoft.com/office/drawing/2014/main" id="{7CB3BE94-3E0B-652C-F219-66569E1471E2}"/>
              </a:ext>
            </a:extLst>
          </p:cNvPr>
          <p:cNvSpPr txBox="1"/>
          <p:nvPr/>
        </p:nvSpPr>
        <p:spPr>
          <a:xfrm rot="20539072">
            <a:off x="10271019" y="387275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72" name="TextBox 1071">
            <a:extLst>
              <a:ext uri="{FF2B5EF4-FFF2-40B4-BE49-F238E27FC236}">
                <a16:creationId xmlns:a16="http://schemas.microsoft.com/office/drawing/2014/main" id="{7B6237D3-D5D5-B480-E9A8-2827AB8FB99F}"/>
              </a:ext>
            </a:extLst>
          </p:cNvPr>
          <p:cNvSpPr txBox="1"/>
          <p:nvPr/>
        </p:nvSpPr>
        <p:spPr>
          <a:xfrm rot="20539072">
            <a:off x="8494826" y="2890678"/>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Tree>
    <p:extLst>
      <p:ext uri="{BB962C8B-B14F-4D97-AF65-F5344CB8AC3E}">
        <p14:creationId xmlns:p14="http://schemas.microsoft.com/office/powerpoint/2010/main" val="324269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48"/>
                                        </p:tgtEl>
                                      </p:cBhvr>
                                    </p:animEffect>
                                    <p:set>
                                      <p:cBhvr>
                                        <p:cTn id="7" dur="1" fill="hold">
                                          <p:stCondLst>
                                            <p:cond delay="499"/>
                                          </p:stCondLst>
                                        </p:cTn>
                                        <p:tgtEl>
                                          <p:spTgt spid="10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50"/>
                                        </p:tgtEl>
                                      </p:cBhvr>
                                    </p:animEffect>
                                    <p:set>
                                      <p:cBhvr>
                                        <p:cTn id="12" dur="1" fill="hold">
                                          <p:stCondLst>
                                            <p:cond delay="499"/>
                                          </p:stCondLst>
                                        </p:cTn>
                                        <p:tgtEl>
                                          <p:spTgt spid="1050"/>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1048"/>
                                        </p:tgtEl>
                                        <p:attrNameLst>
                                          <p:attrName>style.visibility</p:attrName>
                                        </p:attrNameLst>
                                      </p:cBhvr>
                                      <p:to>
                                        <p:strVal val="visible"/>
                                      </p:to>
                                    </p:set>
                                    <p:animEffect transition="in" filter="fade">
                                      <p:cBhvr>
                                        <p:cTn id="15" dur="500"/>
                                        <p:tgtEl>
                                          <p:spTgt spid="104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71"/>
                                        </p:tgtEl>
                                        <p:attrNameLst>
                                          <p:attrName>style.visibility</p:attrName>
                                        </p:attrNameLst>
                                      </p:cBhvr>
                                      <p:to>
                                        <p:strVal val="visible"/>
                                      </p:to>
                                    </p:set>
                                    <p:animEffect transition="in" filter="fade">
                                      <p:cBhvr>
                                        <p:cTn id="18" dur="500"/>
                                        <p:tgtEl>
                                          <p:spTgt spid="107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54"/>
                                        </p:tgtEl>
                                        <p:attrNameLst>
                                          <p:attrName>style.visibility</p:attrName>
                                        </p:attrNameLst>
                                      </p:cBhvr>
                                      <p:to>
                                        <p:strVal val="visible"/>
                                      </p:to>
                                    </p:set>
                                    <p:animEffect transition="in" filter="fade">
                                      <p:cBhvr>
                                        <p:cTn id="45" dur="500"/>
                                        <p:tgtEl>
                                          <p:spTgt spid="105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56"/>
                                        </p:tgtEl>
                                        <p:attrNameLst>
                                          <p:attrName>style.visibility</p:attrName>
                                        </p:attrNameLst>
                                      </p:cBhvr>
                                      <p:to>
                                        <p:strVal val="visible"/>
                                      </p:to>
                                    </p:set>
                                    <p:animEffect transition="in" filter="fade">
                                      <p:cBhvr>
                                        <p:cTn id="48" dur="500"/>
                                        <p:tgtEl>
                                          <p:spTgt spid="105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57"/>
                                        </p:tgtEl>
                                        <p:attrNameLst>
                                          <p:attrName>style.visibility</p:attrName>
                                        </p:attrNameLst>
                                      </p:cBhvr>
                                      <p:to>
                                        <p:strVal val="visible"/>
                                      </p:to>
                                    </p:set>
                                    <p:animEffect transition="in" filter="fade">
                                      <p:cBhvr>
                                        <p:cTn id="51" dur="500"/>
                                        <p:tgtEl>
                                          <p:spTgt spid="105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58"/>
                                        </p:tgtEl>
                                        <p:attrNameLst>
                                          <p:attrName>style.visibility</p:attrName>
                                        </p:attrNameLst>
                                      </p:cBhvr>
                                      <p:to>
                                        <p:strVal val="visible"/>
                                      </p:to>
                                    </p:set>
                                    <p:animEffect transition="in" filter="fade">
                                      <p:cBhvr>
                                        <p:cTn id="54" dur="500"/>
                                        <p:tgtEl>
                                          <p:spTgt spid="105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59"/>
                                        </p:tgtEl>
                                        <p:attrNameLst>
                                          <p:attrName>style.visibility</p:attrName>
                                        </p:attrNameLst>
                                      </p:cBhvr>
                                      <p:to>
                                        <p:strVal val="visible"/>
                                      </p:to>
                                    </p:set>
                                    <p:animEffect transition="in" filter="fade">
                                      <p:cBhvr>
                                        <p:cTn id="57" dur="500"/>
                                        <p:tgtEl>
                                          <p:spTgt spid="105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60"/>
                                        </p:tgtEl>
                                        <p:attrNameLst>
                                          <p:attrName>style.visibility</p:attrName>
                                        </p:attrNameLst>
                                      </p:cBhvr>
                                      <p:to>
                                        <p:strVal val="visible"/>
                                      </p:to>
                                    </p:set>
                                    <p:animEffect transition="in" filter="fade">
                                      <p:cBhvr>
                                        <p:cTn id="60" dur="500"/>
                                        <p:tgtEl>
                                          <p:spTgt spid="106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61"/>
                                        </p:tgtEl>
                                        <p:attrNameLst>
                                          <p:attrName>style.visibility</p:attrName>
                                        </p:attrNameLst>
                                      </p:cBhvr>
                                      <p:to>
                                        <p:strVal val="visible"/>
                                      </p:to>
                                    </p:set>
                                    <p:animEffect transition="in" filter="fade">
                                      <p:cBhvr>
                                        <p:cTn id="63" dur="500"/>
                                        <p:tgtEl>
                                          <p:spTgt spid="106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0" nodeType="clickEffect">
                                  <p:stCondLst>
                                    <p:cond delay="0"/>
                                  </p:stCondLst>
                                  <p:childTnLst>
                                    <p:animEffect transition="out" filter="fade">
                                      <p:cBhvr>
                                        <p:cTn id="67" dur="500"/>
                                        <p:tgtEl>
                                          <p:spTgt spid="1051"/>
                                        </p:tgtEl>
                                      </p:cBhvr>
                                    </p:animEffect>
                                    <p:set>
                                      <p:cBhvr>
                                        <p:cTn id="68" dur="1" fill="hold">
                                          <p:stCondLst>
                                            <p:cond delay="499"/>
                                          </p:stCondLst>
                                        </p:cTn>
                                        <p:tgtEl>
                                          <p:spTgt spid="1051"/>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1052"/>
                                        </p:tgtEl>
                                        <p:attrNameLst>
                                          <p:attrName>style.visibility</p:attrName>
                                        </p:attrNameLst>
                                      </p:cBhvr>
                                      <p:to>
                                        <p:strVal val="visible"/>
                                      </p:to>
                                    </p:set>
                                    <p:animEffect transition="in" filter="fade">
                                      <p:cBhvr>
                                        <p:cTn id="71" dur="500"/>
                                        <p:tgtEl>
                                          <p:spTgt spid="10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 presetClass="entr" presetSubtype="0" fill="hold" grpId="1" nodeType="withEffect">
                                  <p:stCondLst>
                                    <p:cond delay="0"/>
                                  </p:stCondLst>
                                  <p:childTnLst>
                                    <p:set>
                                      <p:cBhvr>
                                        <p:cTn id="76" dur="1" fill="hold">
                                          <p:stCondLst>
                                            <p:cond delay="0"/>
                                          </p:stCondLst>
                                        </p:cTn>
                                        <p:tgtEl>
                                          <p:spTgt spid="1050"/>
                                        </p:tgtEl>
                                        <p:attrNameLst>
                                          <p:attrName>style.visibility</p:attrName>
                                        </p:attrNameLst>
                                      </p:cBhvr>
                                      <p:to>
                                        <p:strVal val="visible"/>
                                      </p:to>
                                    </p:set>
                                  </p:childTnLst>
                                </p:cTn>
                              </p:par>
                              <p:par>
                                <p:cTn id="77" presetID="10" presetClass="entr" presetSubtype="0" fill="hold" grpId="0" nodeType="withEffect">
                                  <p:stCondLst>
                                    <p:cond delay="0"/>
                                  </p:stCondLst>
                                  <p:childTnLst>
                                    <p:set>
                                      <p:cBhvr>
                                        <p:cTn id="78" dur="1" fill="hold">
                                          <p:stCondLst>
                                            <p:cond delay="0"/>
                                          </p:stCondLst>
                                        </p:cTn>
                                        <p:tgtEl>
                                          <p:spTgt spid="1053"/>
                                        </p:tgtEl>
                                        <p:attrNameLst>
                                          <p:attrName>style.visibility</p:attrName>
                                        </p:attrNameLst>
                                      </p:cBhvr>
                                      <p:to>
                                        <p:strVal val="visible"/>
                                      </p:to>
                                    </p:set>
                                    <p:animEffect transition="in" filter="fade">
                                      <p:cBhvr>
                                        <p:cTn id="79" dur="500"/>
                                        <p:tgtEl>
                                          <p:spTgt spid="105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62"/>
                                        </p:tgtEl>
                                        <p:attrNameLst>
                                          <p:attrName>style.visibility</p:attrName>
                                        </p:attrNameLst>
                                      </p:cBhvr>
                                      <p:to>
                                        <p:strVal val="visible"/>
                                      </p:to>
                                    </p:set>
                                    <p:animEffect transition="in" filter="fade">
                                      <p:cBhvr>
                                        <p:cTn id="82" dur="500"/>
                                        <p:tgtEl>
                                          <p:spTgt spid="106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63"/>
                                        </p:tgtEl>
                                        <p:attrNameLst>
                                          <p:attrName>style.visibility</p:attrName>
                                        </p:attrNameLst>
                                      </p:cBhvr>
                                      <p:to>
                                        <p:strVal val="visible"/>
                                      </p:to>
                                    </p:set>
                                    <p:animEffect transition="in" filter="fade">
                                      <p:cBhvr>
                                        <p:cTn id="85" dur="500"/>
                                        <p:tgtEl>
                                          <p:spTgt spid="10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64"/>
                                        </p:tgtEl>
                                        <p:attrNameLst>
                                          <p:attrName>style.visibility</p:attrName>
                                        </p:attrNameLst>
                                      </p:cBhvr>
                                      <p:to>
                                        <p:strVal val="visible"/>
                                      </p:to>
                                    </p:set>
                                    <p:animEffect transition="in" filter="fade">
                                      <p:cBhvr>
                                        <p:cTn id="91" dur="500"/>
                                        <p:tgtEl>
                                          <p:spTgt spid="106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65"/>
                                        </p:tgtEl>
                                        <p:attrNameLst>
                                          <p:attrName>style.visibility</p:attrName>
                                        </p:attrNameLst>
                                      </p:cBhvr>
                                      <p:to>
                                        <p:strVal val="visible"/>
                                      </p:to>
                                    </p:set>
                                    <p:animEffect transition="in" filter="fade">
                                      <p:cBhvr>
                                        <p:cTn id="94" dur="500"/>
                                        <p:tgtEl>
                                          <p:spTgt spid="106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66"/>
                                        </p:tgtEl>
                                        <p:attrNameLst>
                                          <p:attrName>style.visibility</p:attrName>
                                        </p:attrNameLst>
                                      </p:cBhvr>
                                      <p:to>
                                        <p:strVal val="visible"/>
                                      </p:to>
                                    </p:set>
                                    <p:animEffect transition="in" filter="fade">
                                      <p:cBhvr>
                                        <p:cTn id="97" dur="500"/>
                                        <p:tgtEl>
                                          <p:spTgt spid="106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55"/>
                                        </p:tgtEl>
                                        <p:attrNameLst>
                                          <p:attrName>style.visibility</p:attrName>
                                        </p:attrNameLst>
                                      </p:cBhvr>
                                      <p:to>
                                        <p:strVal val="visible"/>
                                      </p:to>
                                    </p:set>
                                    <p:animEffect transition="in" filter="fade">
                                      <p:cBhvr>
                                        <p:cTn id="100" dur="500"/>
                                        <p:tgtEl>
                                          <p:spTgt spid="105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067"/>
                                        </p:tgtEl>
                                        <p:attrNameLst>
                                          <p:attrName>style.visibility</p:attrName>
                                        </p:attrNameLst>
                                      </p:cBhvr>
                                      <p:to>
                                        <p:strVal val="visible"/>
                                      </p:to>
                                    </p:set>
                                    <p:animEffect transition="in" filter="fade">
                                      <p:cBhvr>
                                        <p:cTn id="103" dur="500"/>
                                        <p:tgtEl>
                                          <p:spTgt spid="106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68"/>
                                        </p:tgtEl>
                                        <p:attrNameLst>
                                          <p:attrName>style.visibility</p:attrName>
                                        </p:attrNameLst>
                                      </p:cBhvr>
                                      <p:to>
                                        <p:strVal val="visible"/>
                                      </p:to>
                                    </p:set>
                                    <p:animEffect transition="in" filter="fade">
                                      <p:cBhvr>
                                        <p:cTn id="106" dur="500"/>
                                        <p:tgtEl>
                                          <p:spTgt spid="106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69"/>
                                        </p:tgtEl>
                                        <p:attrNameLst>
                                          <p:attrName>style.visibility</p:attrName>
                                        </p:attrNameLst>
                                      </p:cBhvr>
                                      <p:to>
                                        <p:strVal val="visible"/>
                                      </p:to>
                                    </p:set>
                                    <p:animEffect transition="in" filter="fade">
                                      <p:cBhvr>
                                        <p:cTn id="109" dur="500"/>
                                        <p:tgtEl>
                                          <p:spTgt spid="106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70"/>
                                        </p:tgtEl>
                                        <p:attrNameLst>
                                          <p:attrName>style.visibility</p:attrName>
                                        </p:attrNameLst>
                                      </p:cBhvr>
                                      <p:to>
                                        <p:strVal val="visible"/>
                                      </p:to>
                                    </p:set>
                                    <p:animEffect transition="in" filter="fade">
                                      <p:cBhvr>
                                        <p:cTn id="112" dur="500"/>
                                        <p:tgtEl>
                                          <p:spTgt spid="107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072"/>
                                        </p:tgtEl>
                                        <p:attrNameLst>
                                          <p:attrName>style.visibility</p:attrName>
                                        </p:attrNameLst>
                                      </p:cBhvr>
                                      <p:to>
                                        <p:strVal val="visible"/>
                                      </p:to>
                                    </p:set>
                                    <p:animEffect transition="in" filter="fade">
                                      <p:cBhvr>
                                        <p:cTn id="115" dur="500"/>
                                        <p:tgtEl>
                                          <p:spTgt spid="1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25" grpId="0"/>
      <p:bldP spid="26" grpId="0"/>
      <p:bldP spid="27" grpId="0"/>
      <p:bldP spid="1048" grpId="0" animBg="1"/>
      <p:bldP spid="1048" grpId="1" animBg="1"/>
      <p:bldP spid="1050" grpId="0" animBg="1"/>
      <p:bldP spid="1050" grpId="1" animBg="1"/>
      <p:bldP spid="1051" grpId="0" animBg="1"/>
      <p:bldP spid="1052" grpId="0"/>
      <p:bldP spid="1053" grpId="0"/>
      <p:bldP spid="1054" grpId="0"/>
      <p:bldP spid="1055" grpId="0"/>
      <p:bldP spid="1056" grpId="0"/>
      <p:bldP spid="1057" grpId="0"/>
      <p:bldP spid="1058" grpId="0"/>
      <p:bldP spid="1059" grpId="0"/>
      <p:bldP spid="1060" grpId="0"/>
      <p:bldP spid="1061" grpId="0"/>
      <p:bldP spid="1062" grpId="0"/>
      <p:bldP spid="1063" grpId="0"/>
      <p:bldP spid="1064" grpId="0"/>
      <p:bldP spid="1065" grpId="0"/>
      <p:bldP spid="1066" grpId="0"/>
      <p:bldP spid="1067" grpId="0"/>
      <p:bldP spid="1068" grpId="0"/>
      <p:bldP spid="1069" grpId="0"/>
      <p:bldP spid="1070" grpId="0"/>
      <p:bldP spid="1071" grpId="0"/>
      <p:bldP spid="107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D74AC1-C8F6-53FD-E9CA-6AECE154F97E}"/>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3" name="Title 2">
            <a:extLst>
              <a:ext uri="{FF2B5EF4-FFF2-40B4-BE49-F238E27FC236}">
                <a16:creationId xmlns:a16="http://schemas.microsoft.com/office/drawing/2014/main" id="{BDBA7045-0EB7-7968-0556-577BA0D4C81E}"/>
              </a:ext>
            </a:extLst>
          </p:cNvPr>
          <p:cNvSpPr>
            <a:spLocks noGrp="1"/>
          </p:cNvSpPr>
          <p:nvPr>
            <p:ph type="title"/>
          </p:nvPr>
        </p:nvSpPr>
        <p:spPr>
          <a:xfrm>
            <a:off x="1673661" y="-248769"/>
            <a:ext cx="10325816" cy="1325563"/>
          </a:xfrm>
        </p:spPr>
        <p:txBody>
          <a:bodyPr>
            <a:normAutofit/>
          </a:bodyPr>
          <a:lstStyle/>
          <a:p>
            <a:pPr algn="ctr"/>
            <a:r>
              <a:rPr lang="en-US" dirty="0"/>
              <a:t>CO</a:t>
            </a:r>
            <a:r>
              <a:rPr lang="en-US" baseline="-25000" dirty="0"/>
              <a:t>2</a:t>
            </a:r>
            <a:r>
              <a:rPr lang="en-US" dirty="0"/>
              <a:t> since the Industrial Revolution</a:t>
            </a:r>
          </a:p>
        </p:txBody>
      </p:sp>
      <p:pic>
        <p:nvPicPr>
          <p:cNvPr id="5" name="Content Placeholder 4" descr="A graph of a graph showing the number of carbon dioxide compared to an emission&#10;&#10;Description automatically generated">
            <a:extLst>
              <a:ext uri="{FF2B5EF4-FFF2-40B4-BE49-F238E27FC236}">
                <a16:creationId xmlns:a16="http://schemas.microsoft.com/office/drawing/2014/main" id="{71CC4670-7B86-F1B1-8AAB-43B4ED233B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7915" y="1455998"/>
            <a:ext cx="10311562" cy="5155781"/>
          </a:xfrm>
        </p:spPr>
      </p:pic>
      <p:sp>
        <p:nvSpPr>
          <p:cNvPr id="6" name="TextBox 5">
            <a:extLst>
              <a:ext uri="{FF2B5EF4-FFF2-40B4-BE49-F238E27FC236}">
                <a16:creationId xmlns:a16="http://schemas.microsoft.com/office/drawing/2014/main" id="{48B1620D-8ECC-C2BA-E181-A0613C2D005E}"/>
              </a:ext>
            </a:extLst>
          </p:cNvPr>
          <p:cNvSpPr txBox="1"/>
          <p:nvPr/>
        </p:nvSpPr>
        <p:spPr>
          <a:xfrm>
            <a:off x="6096000" y="6611779"/>
            <a:ext cx="6223819" cy="246221"/>
          </a:xfrm>
          <a:prstGeom prst="rect">
            <a:avLst/>
          </a:prstGeom>
          <a:noFill/>
        </p:spPr>
        <p:txBody>
          <a:bodyPr wrap="square">
            <a:spAutoFit/>
          </a:bodyPr>
          <a:lstStyle/>
          <a:p>
            <a:r>
              <a:rPr lang="en-US" sz="1000" dirty="0">
                <a:solidFill>
                  <a:schemeClr val="bg1"/>
                </a:solidFill>
              </a:rPr>
              <a:t>Image copyright National Oceanic and Atmospheric Administration (NOAA). https://www.climate.gov/media/14596</a:t>
            </a:r>
          </a:p>
        </p:txBody>
      </p:sp>
      <p:sp>
        <p:nvSpPr>
          <p:cNvPr id="7" name="TextBox 6">
            <a:extLst>
              <a:ext uri="{FF2B5EF4-FFF2-40B4-BE49-F238E27FC236}">
                <a16:creationId xmlns:a16="http://schemas.microsoft.com/office/drawing/2014/main" id="{90BFA961-5ED7-F720-F8CE-381BB612BBDA}"/>
              </a:ext>
            </a:extLst>
          </p:cNvPr>
          <p:cNvSpPr txBox="1"/>
          <p:nvPr/>
        </p:nvSpPr>
        <p:spPr>
          <a:xfrm>
            <a:off x="2765295" y="784406"/>
            <a:ext cx="8400891" cy="584775"/>
          </a:xfrm>
          <a:prstGeom prst="rect">
            <a:avLst/>
          </a:prstGeom>
          <a:noFill/>
        </p:spPr>
        <p:txBody>
          <a:bodyPr wrap="none" rtlCol="0">
            <a:spAutoFit/>
          </a:bodyPr>
          <a:lstStyle/>
          <a:p>
            <a:pPr algn="ctr"/>
            <a:r>
              <a:rPr lang="en-US" sz="3200" dirty="0">
                <a:solidFill>
                  <a:schemeClr val="bg1"/>
                </a:solidFill>
              </a:rPr>
              <a:t>Atmospheric CO</a:t>
            </a:r>
            <a:r>
              <a:rPr lang="en-US" sz="3200" baseline="-25000" dirty="0">
                <a:solidFill>
                  <a:schemeClr val="bg1"/>
                </a:solidFill>
              </a:rPr>
              <a:t>2</a:t>
            </a:r>
            <a:r>
              <a:rPr lang="en-US" sz="3200" dirty="0">
                <a:solidFill>
                  <a:schemeClr val="bg1"/>
                </a:solidFill>
              </a:rPr>
              <a:t> concentrations vs CO</a:t>
            </a:r>
            <a:r>
              <a:rPr lang="en-US" sz="3200" baseline="-25000" dirty="0">
                <a:solidFill>
                  <a:schemeClr val="bg1"/>
                </a:solidFill>
              </a:rPr>
              <a:t>2</a:t>
            </a:r>
            <a:r>
              <a:rPr lang="en-US" sz="3200" dirty="0">
                <a:solidFill>
                  <a:schemeClr val="bg1"/>
                </a:solidFill>
              </a:rPr>
              <a:t> emissions</a:t>
            </a:r>
          </a:p>
        </p:txBody>
      </p:sp>
      <p:sp>
        <p:nvSpPr>
          <p:cNvPr id="9" name="Rectangle 8">
            <a:extLst>
              <a:ext uri="{FF2B5EF4-FFF2-40B4-BE49-F238E27FC236}">
                <a16:creationId xmlns:a16="http://schemas.microsoft.com/office/drawing/2014/main" id="{EB62CF6F-B5AB-4034-61B3-22BFB136F5B0}"/>
              </a:ext>
            </a:extLst>
          </p:cNvPr>
          <p:cNvSpPr/>
          <p:nvPr/>
        </p:nvSpPr>
        <p:spPr>
          <a:xfrm>
            <a:off x="2689413" y="4778189"/>
            <a:ext cx="3162748" cy="1398494"/>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1C2543-B78C-1C29-7C24-AE7E7D9B35F8}"/>
              </a:ext>
            </a:extLst>
          </p:cNvPr>
          <p:cNvSpPr/>
          <p:nvPr/>
        </p:nvSpPr>
        <p:spPr>
          <a:xfrm>
            <a:off x="6042202" y="1748385"/>
            <a:ext cx="5123984" cy="4428298"/>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8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00"/>
                                        <p:tgtEl>
                                          <p:spTgt spid="9"/>
                                        </p:tgtEl>
                                      </p:cBhvr>
                                    </p:animEffect>
                                    <p:set>
                                      <p:cBhvr>
                                        <p:cTn id="12" dur="1" fill="hold">
                                          <p:stCondLst>
                                            <p:cond delay="9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D74AC1-C8F6-53FD-E9CA-6AECE154F97E}"/>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Emissions since the Industrial Revolution</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Recent climate change trends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3" name="Title 2">
            <a:extLst>
              <a:ext uri="{FF2B5EF4-FFF2-40B4-BE49-F238E27FC236}">
                <a16:creationId xmlns:a16="http://schemas.microsoft.com/office/drawing/2014/main" id="{BDBA7045-0EB7-7968-0556-577BA0D4C81E}"/>
              </a:ext>
            </a:extLst>
          </p:cNvPr>
          <p:cNvSpPr>
            <a:spLocks noGrp="1"/>
          </p:cNvSpPr>
          <p:nvPr>
            <p:ph type="title"/>
          </p:nvPr>
        </p:nvSpPr>
        <p:spPr>
          <a:xfrm>
            <a:off x="1673525" y="-214207"/>
            <a:ext cx="10325816" cy="1325563"/>
          </a:xfrm>
        </p:spPr>
        <p:txBody>
          <a:bodyPr>
            <a:normAutofit/>
          </a:bodyPr>
          <a:lstStyle/>
          <a:p>
            <a:pPr algn="ctr"/>
            <a:r>
              <a:rPr lang="en-US" sz="4800" dirty="0"/>
              <a:t>CO</a:t>
            </a:r>
            <a:r>
              <a:rPr lang="en-US" sz="4800" baseline="-25000" dirty="0"/>
              <a:t>2</a:t>
            </a:r>
            <a:r>
              <a:rPr lang="en-US" sz="4800" dirty="0"/>
              <a:t> concentrations since 1958</a:t>
            </a:r>
          </a:p>
        </p:txBody>
      </p:sp>
      <p:sp>
        <p:nvSpPr>
          <p:cNvPr id="6" name="TextBox 5">
            <a:extLst>
              <a:ext uri="{FF2B5EF4-FFF2-40B4-BE49-F238E27FC236}">
                <a16:creationId xmlns:a16="http://schemas.microsoft.com/office/drawing/2014/main" id="{48B1620D-8ECC-C2BA-E181-A0613C2D005E}"/>
              </a:ext>
            </a:extLst>
          </p:cNvPr>
          <p:cNvSpPr txBox="1"/>
          <p:nvPr/>
        </p:nvSpPr>
        <p:spPr>
          <a:xfrm>
            <a:off x="6685548" y="6611779"/>
            <a:ext cx="6223819" cy="246221"/>
          </a:xfrm>
          <a:prstGeom prst="rect">
            <a:avLst/>
          </a:prstGeom>
          <a:noFill/>
        </p:spPr>
        <p:txBody>
          <a:bodyPr wrap="square">
            <a:spAutoFit/>
          </a:bodyPr>
          <a:lstStyle/>
          <a:p>
            <a:r>
              <a:rPr lang="en-US" sz="1000" dirty="0">
                <a:solidFill>
                  <a:schemeClr val="bg1"/>
                </a:solidFill>
              </a:rPr>
              <a:t>Image copyright Scripps Institution of Oceanography at UC San Diego. https://keelingcurve.ucsd.edu/</a:t>
            </a:r>
          </a:p>
        </p:txBody>
      </p:sp>
      <p:sp>
        <p:nvSpPr>
          <p:cNvPr id="7" name="TextBox 6">
            <a:extLst>
              <a:ext uri="{FF2B5EF4-FFF2-40B4-BE49-F238E27FC236}">
                <a16:creationId xmlns:a16="http://schemas.microsoft.com/office/drawing/2014/main" id="{90BFA961-5ED7-F720-F8CE-381BB612BBDA}"/>
              </a:ext>
            </a:extLst>
          </p:cNvPr>
          <p:cNvSpPr txBox="1"/>
          <p:nvPr/>
        </p:nvSpPr>
        <p:spPr>
          <a:xfrm>
            <a:off x="5473379" y="784406"/>
            <a:ext cx="2984728" cy="707886"/>
          </a:xfrm>
          <a:prstGeom prst="rect">
            <a:avLst/>
          </a:prstGeom>
          <a:noFill/>
        </p:spPr>
        <p:txBody>
          <a:bodyPr wrap="none" rtlCol="0">
            <a:spAutoFit/>
          </a:bodyPr>
          <a:lstStyle/>
          <a:p>
            <a:pPr algn="ctr"/>
            <a:r>
              <a:rPr lang="en-US" sz="4000" dirty="0">
                <a:solidFill>
                  <a:schemeClr val="bg1"/>
                </a:solidFill>
              </a:rPr>
              <a:t>Keeling Curve</a:t>
            </a:r>
          </a:p>
        </p:txBody>
      </p:sp>
      <p:sp>
        <p:nvSpPr>
          <p:cNvPr id="8" name="Content Placeholder 7">
            <a:extLst>
              <a:ext uri="{FF2B5EF4-FFF2-40B4-BE49-F238E27FC236}">
                <a16:creationId xmlns:a16="http://schemas.microsoft.com/office/drawing/2014/main" id="{F4C18F4C-52E1-F80D-5464-852888AE4EF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A30E1483-735B-69D1-AFB3-6D39AFE3D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525" y="1471681"/>
            <a:ext cx="10325816" cy="497869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7FF1427-C665-2C25-B8CD-AF50A7659BB8}"/>
              </a:ext>
            </a:extLst>
          </p:cNvPr>
          <p:cNvSpPr/>
          <p:nvPr/>
        </p:nvSpPr>
        <p:spPr>
          <a:xfrm>
            <a:off x="1673525" y="1471681"/>
            <a:ext cx="10325816" cy="4978696"/>
          </a:xfrm>
          <a:prstGeom prst="rect">
            <a:avLst/>
          </a:prstGeom>
          <a:solidFill>
            <a:srgbClr val="00000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5E65F7-4006-5922-5B34-F9A88A53861B}"/>
              </a:ext>
            </a:extLst>
          </p:cNvPr>
          <p:cNvSpPr/>
          <p:nvPr/>
        </p:nvSpPr>
        <p:spPr>
          <a:xfrm>
            <a:off x="11566525" y="2250281"/>
            <a:ext cx="326231" cy="76200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D586CBD-170A-8832-6CBE-20D54C975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777" y="2109969"/>
            <a:ext cx="4691606" cy="227969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DDBC0FB7-3A9E-6DD1-C621-FE77CD6EE1BE}"/>
              </a:ext>
            </a:extLst>
          </p:cNvPr>
          <p:cNvCxnSpPr/>
          <p:nvPr/>
        </p:nvCxnSpPr>
        <p:spPr>
          <a:xfrm flipH="1" flipV="1">
            <a:off x="7907383" y="2109969"/>
            <a:ext cx="3659142" cy="140312"/>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87AAA0-6204-42D4-8EDB-33DF9C1F682E}"/>
              </a:ext>
            </a:extLst>
          </p:cNvPr>
          <p:cNvCxnSpPr/>
          <p:nvPr/>
        </p:nvCxnSpPr>
        <p:spPr>
          <a:xfrm flipH="1">
            <a:off x="7907383" y="3012281"/>
            <a:ext cx="3659142" cy="137738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3A1EB1F-D302-1D27-5E27-AF9BB7DD04B9}"/>
              </a:ext>
            </a:extLst>
          </p:cNvPr>
          <p:cNvSpPr txBox="1"/>
          <p:nvPr/>
        </p:nvSpPr>
        <p:spPr>
          <a:xfrm>
            <a:off x="3733235" y="3586790"/>
            <a:ext cx="1343766" cy="584775"/>
          </a:xfrm>
          <a:prstGeom prst="rect">
            <a:avLst/>
          </a:prstGeom>
          <a:noFill/>
        </p:spPr>
        <p:txBody>
          <a:bodyPr wrap="none" rtlCol="0">
            <a:spAutoFit/>
          </a:bodyPr>
          <a:lstStyle/>
          <a:p>
            <a:pPr algn="ctr"/>
            <a:r>
              <a:rPr lang="en-US" b="1" dirty="0"/>
              <a:t>Plant growth</a:t>
            </a:r>
          </a:p>
          <a:p>
            <a:pPr algn="ctr"/>
            <a:r>
              <a:rPr lang="en-US" sz="1400" b="1" dirty="0"/>
              <a:t>Decrease in CO</a:t>
            </a:r>
            <a:r>
              <a:rPr lang="en-US" sz="1400" b="1" baseline="-25000" dirty="0"/>
              <a:t>2</a:t>
            </a:r>
          </a:p>
        </p:txBody>
      </p:sp>
      <p:sp>
        <p:nvSpPr>
          <p:cNvPr id="5" name="TextBox 4">
            <a:extLst>
              <a:ext uri="{FF2B5EF4-FFF2-40B4-BE49-F238E27FC236}">
                <a16:creationId xmlns:a16="http://schemas.microsoft.com/office/drawing/2014/main" id="{07B0291C-514B-0C30-5BA8-A24417CEE21A}"/>
              </a:ext>
            </a:extLst>
          </p:cNvPr>
          <p:cNvSpPr txBox="1"/>
          <p:nvPr/>
        </p:nvSpPr>
        <p:spPr>
          <a:xfrm>
            <a:off x="5263683" y="2388252"/>
            <a:ext cx="1255921" cy="584775"/>
          </a:xfrm>
          <a:prstGeom prst="rect">
            <a:avLst/>
          </a:prstGeom>
          <a:noFill/>
        </p:spPr>
        <p:txBody>
          <a:bodyPr wrap="none" rtlCol="0">
            <a:spAutoFit/>
          </a:bodyPr>
          <a:lstStyle/>
          <a:p>
            <a:pPr algn="ctr"/>
            <a:r>
              <a:rPr lang="en-US" b="1" dirty="0"/>
              <a:t>Plant decay</a:t>
            </a:r>
          </a:p>
          <a:p>
            <a:pPr algn="ctr"/>
            <a:r>
              <a:rPr lang="en-US" sz="1400" b="1" dirty="0"/>
              <a:t>Increase in CO</a:t>
            </a:r>
            <a:r>
              <a:rPr lang="en-US" sz="1400" b="1" baseline="-25000" dirty="0"/>
              <a:t>2</a:t>
            </a:r>
          </a:p>
        </p:txBody>
      </p:sp>
      <p:cxnSp>
        <p:nvCxnSpPr>
          <p:cNvPr id="10" name="Straight Arrow Connector 9">
            <a:extLst>
              <a:ext uri="{FF2B5EF4-FFF2-40B4-BE49-F238E27FC236}">
                <a16:creationId xmlns:a16="http://schemas.microsoft.com/office/drawing/2014/main" id="{F7E24300-CB11-5C11-2EEE-259821E2BFAB}"/>
              </a:ext>
            </a:extLst>
          </p:cNvPr>
          <p:cNvCxnSpPr>
            <a:cxnSpLocks/>
            <a:stCxn id="5" idx="2"/>
          </p:cNvCxnSpPr>
          <p:nvPr/>
        </p:nvCxnSpPr>
        <p:spPr>
          <a:xfrm>
            <a:off x="5891644" y="2973027"/>
            <a:ext cx="627960" cy="161402"/>
          </a:xfrm>
          <a:prstGeom prst="straightConnector1">
            <a:avLst/>
          </a:prstGeom>
          <a:ln w="28575">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728508-A82B-D792-FA44-7AE65E0032C0}"/>
              </a:ext>
            </a:extLst>
          </p:cNvPr>
          <p:cNvCxnSpPr>
            <a:cxnSpLocks/>
          </p:cNvCxnSpPr>
          <p:nvPr/>
        </p:nvCxnSpPr>
        <p:spPr>
          <a:xfrm flipV="1">
            <a:off x="4528969" y="3586790"/>
            <a:ext cx="645510" cy="114181"/>
          </a:xfrm>
          <a:prstGeom prst="straightConnector1">
            <a:avLst/>
          </a:prstGeom>
          <a:ln w="28575">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29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childTnLst>
                                </p:cTn>
                              </p:par>
                              <p:par>
                                <p:cTn id="13" presetID="22" presetClass="entr" presetSubtype="2"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1000"/>
                                        <p:tgtEl>
                                          <p:spTgt spid="16"/>
                                        </p:tgtEl>
                                      </p:cBhvr>
                                    </p:animEffect>
                                  </p:childTnLst>
                                </p:cTn>
                              </p:par>
                              <p:par>
                                <p:cTn id="16" presetID="22" presetClass="entr" presetSubtype="2"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right)">
                                      <p:cBhvr>
                                        <p:cTn id="18" dur="1000"/>
                                        <p:tgtEl>
                                          <p:spTgt spid="1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10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3B76-E064-91FD-B172-D10C87A0E298}"/>
              </a:ext>
            </a:extLst>
          </p:cNvPr>
          <p:cNvSpPr>
            <a:spLocks noGrp="1"/>
          </p:cNvSpPr>
          <p:nvPr>
            <p:ph type="title"/>
          </p:nvPr>
        </p:nvSpPr>
        <p:spPr>
          <a:xfrm>
            <a:off x="1673525" y="-152980"/>
            <a:ext cx="10325816" cy="1325563"/>
          </a:xfrm>
        </p:spPr>
        <p:txBody>
          <a:bodyPr/>
          <a:lstStyle/>
          <a:p>
            <a:pPr algn="ctr"/>
            <a:r>
              <a:rPr lang="en-US" dirty="0"/>
              <a:t>Recent trends in global warming</a:t>
            </a:r>
          </a:p>
        </p:txBody>
      </p:sp>
      <p:sp>
        <p:nvSpPr>
          <p:cNvPr id="3" name="Content Placeholder 2">
            <a:extLst>
              <a:ext uri="{FF2B5EF4-FFF2-40B4-BE49-F238E27FC236}">
                <a16:creationId xmlns:a16="http://schemas.microsoft.com/office/drawing/2014/main" id="{96830631-37F7-15E1-5E74-C7A10F2AFCCF}"/>
              </a:ext>
            </a:extLst>
          </p:cNvPr>
          <p:cNvSpPr>
            <a:spLocks noGrp="1"/>
          </p:cNvSpPr>
          <p:nvPr>
            <p:ph idx="1"/>
          </p:nvPr>
        </p:nvSpPr>
        <p:spPr>
          <a:xfrm>
            <a:off x="1787806" y="1185449"/>
            <a:ext cx="3300585" cy="4583801"/>
          </a:xfrm>
        </p:spPr>
        <p:txBody>
          <a:bodyPr/>
          <a:lstStyle/>
          <a:p>
            <a:pPr marL="0" indent="0">
              <a:buNone/>
            </a:pPr>
            <a:r>
              <a:rPr lang="en-US" dirty="0"/>
              <a:t>Earth’s global temperature has risen about 2°F </a:t>
            </a:r>
            <a:br>
              <a:rPr lang="en-US" dirty="0"/>
            </a:br>
            <a:r>
              <a:rPr lang="en-US" dirty="0"/>
              <a:t>(1.1 °C) since 1880</a:t>
            </a:r>
          </a:p>
        </p:txBody>
      </p:sp>
      <p:sp>
        <p:nvSpPr>
          <p:cNvPr id="4" name="TextBox 3">
            <a:extLst>
              <a:ext uri="{FF2B5EF4-FFF2-40B4-BE49-F238E27FC236}">
                <a16:creationId xmlns:a16="http://schemas.microsoft.com/office/drawing/2014/main" id="{6DC2ADD1-ADB8-9442-E583-8B58B01D4002}"/>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Recent climate change trends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1026" name="Picture 2" descr="Graph of global surface temperature anomalies from 1880-2022">
            <a:extLst>
              <a:ext uri="{FF2B5EF4-FFF2-40B4-BE49-F238E27FC236}">
                <a16:creationId xmlns:a16="http://schemas.microsoft.com/office/drawing/2014/main" id="{D29F3220-FEF4-85A4-F829-E84F4C5CE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316" y="900581"/>
            <a:ext cx="6545025" cy="56100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1D2CB0-88C2-2B79-8336-C82A9DDA2016}"/>
              </a:ext>
            </a:extLst>
          </p:cNvPr>
          <p:cNvSpPr txBox="1"/>
          <p:nvPr/>
        </p:nvSpPr>
        <p:spPr>
          <a:xfrm>
            <a:off x="6096000" y="6611779"/>
            <a:ext cx="6223819" cy="246221"/>
          </a:xfrm>
          <a:prstGeom prst="rect">
            <a:avLst/>
          </a:prstGeom>
          <a:noFill/>
        </p:spPr>
        <p:txBody>
          <a:bodyPr wrap="square">
            <a:spAutoFit/>
          </a:bodyPr>
          <a:lstStyle/>
          <a:p>
            <a:r>
              <a:rPr lang="en-US" sz="1000" dirty="0">
                <a:solidFill>
                  <a:schemeClr val="bg1"/>
                </a:solidFill>
              </a:rPr>
              <a:t>Image copyright National Oceanic and Atmospheric Administration (NOAA). https://www.climate.gov/media/15021</a:t>
            </a:r>
          </a:p>
        </p:txBody>
      </p:sp>
      <p:sp>
        <p:nvSpPr>
          <p:cNvPr id="6" name="TextBox 5">
            <a:extLst>
              <a:ext uri="{FF2B5EF4-FFF2-40B4-BE49-F238E27FC236}">
                <a16:creationId xmlns:a16="http://schemas.microsoft.com/office/drawing/2014/main" id="{AFE98275-4BFD-3507-92F2-7646792AD1ED}"/>
              </a:ext>
            </a:extLst>
          </p:cNvPr>
          <p:cNvSpPr txBox="1"/>
          <p:nvPr/>
        </p:nvSpPr>
        <p:spPr>
          <a:xfrm>
            <a:off x="6247169" y="1414947"/>
            <a:ext cx="1178528" cy="1200329"/>
          </a:xfrm>
          <a:prstGeom prst="rect">
            <a:avLst/>
          </a:prstGeom>
          <a:noFill/>
        </p:spPr>
        <p:txBody>
          <a:bodyPr wrap="none" rtlCol="0">
            <a:spAutoFit/>
          </a:bodyPr>
          <a:lstStyle/>
          <a:p>
            <a:pPr algn="ctr"/>
            <a:r>
              <a:rPr lang="en-US" sz="2400" b="1" dirty="0"/>
              <a:t>1880: </a:t>
            </a:r>
          </a:p>
          <a:p>
            <a:pPr algn="ctr"/>
            <a:r>
              <a:rPr lang="en-US" sz="2400" b="1" dirty="0"/>
              <a:t>56.5°F</a:t>
            </a:r>
          </a:p>
          <a:p>
            <a:pPr algn="ctr"/>
            <a:r>
              <a:rPr lang="en-US" sz="2400" b="1" dirty="0"/>
              <a:t>(13.6°C)</a:t>
            </a:r>
          </a:p>
        </p:txBody>
      </p:sp>
      <p:sp>
        <p:nvSpPr>
          <p:cNvPr id="9" name="TextBox 8">
            <a:extLst>
              <a:ext uri="{FF2B5EF4-FFF2-40B4-BE49-F238E27FC236}">
                <a16:creationId xmlns:a16="http://schemas.microsoft.com/office/drawing/2014/main" id="{B2D51409-8B58-EAB0-97A0-532A0677CC17}"/>
              </a:ext>
            </a:extLst>
          </p:cNvPr>
          <p:cNvSpPr txBox="1"/>
          <p:nvPr/>
        </p:nvSpPr>
        <p:spPr>
          <a:xfrm>
            <a:off x="8625858" y="1414947"/>
            <a:ext cx="1164101" cy="1200329"/>
          </a:xfrm>
          <a:prstGeom prst="rect">
            <a:avLst/>
          </a:prstGeom>
          <a:noFill/>
        </p:spPr>
        <p:txBody>
          <a:bodyPr wrap="none" rtlCol="0">
            <a:spAutoFit/>
          </a:bodyPr>
          <a:lstStyle/>
          <a:p>
            <a:pPr algn="ctr"/>
            <a:r>
              <a:rPr lang="en-US" sz="2400" b="1" dirty="0"/>
              <a:t>1960: </a:t>
            </a:r>
          </a:p>
          <a:p>
            <a:pPr algn="ctr"/>
            <a:r>
              <a:rPr lang="en-US" sz="2400" b="1" dirty="0"/>
              <a:t>57.0°F</a:t>
            </a:r>
          </a:p>
          <a:p>
            <a:pPr algn="ctr"/>
            <a:r>
              <a:rPr lang="en-US" sz="2400" b="1" dirty="0"/>
              <a:t>(13.9°C)</a:t>
            </a:r>
          </a:p>
        </p:txBody>
      </p:sp>
      <p:sp>
        <p:nvSpPr>
          <p:cNvPr id="10" name="TextBox 9">
            <a:extLst>
              <a:ext uri="{FF2B5EF4-FFF2-40B4-BE49-F238E27FC236}">
                <a16:creationId xmlns:a16="http://schemas.microsoft.com/office/drawing/2014/main" id="{C4B43297-D9C9-6A33-8EA6-2445E2E738AC}"/>
              </a:ext>
            </a:extLst>
          </p:cNvPr>
          <p:cNvSpPr txBox="1"/>
          <p:nvPr/>
        </p:nvSpPr>
        <p:spPr>
          <a:xfrm>
            <a:off x="10681351" y="4568921"/>
            <a:ext cx="1317990" cy="1200329"/>
          </a:xfrm>
          <a:prstGeom prst="rect">
            <a:avLst/>
          </a:prstGeom>
          <a:noFill/>
        </p:spPr>
        <p:txBody>
          <a:bodyPr wrap="none" rtlCol="0">
            <a:spAutoFit/>
          </a:bodyPr>
          <a:lstStyle/>
          <a:p>
            <a:pPr algn="ctr"/>
            <a:r>
              <a:rPr lang="en-US" sz="2400" b="1" dirty="0"/>
              <a:t>2022: </a:t>
            </a:r>
          </a:p>
          <a:p>
            <a:pPr algn="ctr"/>
            <a:r>
              <a:rPr lang="en-US" sz="2400" b="1" dirty="0"/>
              <a:t>58.7°F</a:t>
            </a:r>
          </a:p>
          <a:p>
            <a:pPr algn="ctr"/>
            <a:r>
              <a:rPr lang="en-US" sz="2400" b="1" dirty="0"/>
              <a:t>(14.89°C)</a:t>
            </a:r>
          </a:p>
        </p:txBody>
      </p:sp>
      <p:cxnSp>
        <p:nvCxnSpPr>
          <p:cNvPr id="12" name="Straight Arrow Connector 11">
            <a:extLst>
              <a:ext uri="{FF2B5EF4-FFF2-40B4-BE49-F238E27FC236}">
                <a16:creationId xmlns:a16="http://schemas.microsoft.com/office/drawing/2014/main" id="{0ECA1D12-392B-21F8-55A3-D259E01C9113}"/>
              </a:ext>
            </a:extLst>
          </p:cNvPr>
          <p:cNvCxnSpPr>
            <a:cxnSpLocks/>
            <a:stCxn id="6" idx="2"/>
          </p:cNvCxnSpPr>
          <p:nvPr/>
        </p:nvCxnSpPr>
        <p:spPr>
          <a:xfrm flipH="1">
            <a:off x="6288552" y="2615276"/>
            <a:ext cx="547881" cy="870043"/>
          </a:xfrm>
          <a:prstGeom prst="straightConnector1">
            <a:avLst/>
          </a:prstGeom>
          <a:ln w="28575">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C11653-4B3A-B83A-2F9E-64C32C7E7E3E}"/>
              </a:ext>
            </a:extLst>
          </p:cNvPr>
          <p:cNvCxnSpPr>
            <a:cxnSpLocks/>
          </p:cNvCxnSpPr>
          <p:nvPr/>
        </p:nvCxnSpPr>
        <p:spPr>
          <a:xfrm>
            <a:off x="9207908" y="2566158"/>
            <a:ext cx="110865" cy="658305"/>
          </a:xfrm>
          <a:prstGeom prst="straightConnector1">
            <a:avLst/>
          </a:prstGeom>
          <a:ln w="28575">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80EE47-3935-BDAE-3760-274B395D5693}"/>
              </a:ext>
            </a:extLst>
          </p:cNvPr>
          <p:cNvCxnSpPr>
            <a:cxnSpLocks/>
            <a:stCxn id="10" idx="0"/>
          </p:cNvCxnSpPr>
          <p:nvPr/>
        </p:nvCxnSpPr>
        <p:spPr>
          <a:xfrm flipV="1">
            <a:off x="11340346" y="3630064"/>
            <a:ext cx="322265" cy="938857"/>
          </a:xfrm>
          <a:prstGeom prst="straightConnector1">
            <a:avLst/>
          </a:prstGeom>
          <a:ln w="28575">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0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3B76-E064-91FD-B172-D10C87A0E298}"/>
              </a:ext>
            </a:extLst>
          </p:cNvPr>
          <p:cNvSpPr>
            <a:spLocks noGrp="1"/>
          </p:cNvSpPr>
          <p:nvPr>
            <p:ph type="title"/>
          </p:nvPr>
        </p:nvSpPr>
        <p:spPr>
          <a:xfrm>
            <a:off x="1673525" y="-152980"/>
            <a:ext cx="10325816" cy="1325563"/>
          </a:xfrm>
        </p:spPr>
        <p:txBody>
          <a:bodyPr/>
          <a:lstStyle/>
          <a:p>
            <a:pPr algn="ctr"/>
            <a:r>
              <a:rPr lang="en-US" dirty="0"/>
              <a:t>Recent trends in global warming</a:t>
            </a:r>
          </a:p>
        </p:txBody>
      </p:sp>
      <p:sp>
        <p:nvSpPr>
          <p:cNvPr id="4" name="TextBox 3">
            <a:extLst>
              <a:ext uri="{FF2B5EF4-FFF2-40B4-BE49-F238E27FC236}">
                <a16:creationId xmlns:a16="http://schemas.microsoft.com/office/drawing/2014/main" id="{6DC2ADD1-ADB8-9442-E583-8B58B01D4002}"/>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Recent climate change trends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5" name="TextBox 4">
            <a:extLst>
              <a:ext uri="{FF2B5EF4-FFF2-40B4-BE49-F238E27FC236}">
                <a16:creationId xmlns:a16="http://schemas.microsoft.com/office/drawing/2014/main" id="{AB1D2CB0-88C2-2B79-8336-C82A9DDA2016}"/>
              </a:ext>
            </a:extLst>
          </p:cNvPr>
          <p:cNvSpPr txBox="1"/>
          <p:nvPr/>
        </p:nvSpPr>
        <p:spPr>
          <a:xfrm>
            <a:off x="6096001" y="6611779"/>
            <a:ext cx="6096000" cy="246221"/>
          </a:xfrm>
          <a:prstGeom prst="rect">
            <a:avLst/>
          </a:prstGeom>
          <a:noFill/>
        </p:spPr>
        <p:txBody>
          <a:bodyPr wrap="square">
            <a:spAutoFit/>
          </a:bodyPr>
          <a:lstStyle/>
          <a:p>
            <a:pPr algn="r"/>
            <a:r>
              <a:rPr lang="en-US" sz="1000" dirty="0">
                <a:solidFill>
                  <a:schemeClr val="bg1"/>
                </a:solidFill>
              </a:rPr>
              <a:t>Image copyright University of Reading. https://www.showyourstripes.info/</a:t>
            </a:r>
          </a:p>
        </p:txBody>
      </p:sp>
      <p:pic>
        <p:nvPicPr>
          <p:cNvPr id="3074" name="Picture 2" descr="warming strip image for GLOBE">
            <a:extLst>
              <a:ext uri="{FF2B5EF4-FFF2-40B4-BE49-F238E27FC236}">
                <a16:creationId xmlns:a16="http://schemas.microsoft.com/office/drawing/2014/main" id="{09F09874-2363-57CC-E36D-F6C94863F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022" y="879566"/>
            <a:ext cx="10192959" cy="573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01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3B76-E064-91FD-B172-D10C87A0E298}"/>
              </a:ext>
            </a:extLst>
          </p:cNvPr>
          <p:cNvSpPr>
            <a:spLocks noGrp="1"/>
          </p:cNvSpPr>
          <p:nvPr>
            <p:ph type="title"/>
          </p:nvPr>
        </p:nvSpPr>
        <p:spPr>
          <a:xfrm>
            <a:off x="1673525" y="-249802"/>
            <a:ext cx="10325816" cy="1325563"/>
          </a:xfrm>
        </p:spPr>
        <p:txBody>
          <a:bodyPr>
            <a:normAutofit/>
          </a:bodyPr>
          <a:lstStyle/>
          <a:p>
            <a:pPr algn="ctr"/>
            <a:r>
              <a:rPr lang="en-US" sz="4000" dirty="0"/>
              <a:t>Recent trends in global climate</a:t>
            </a:r>
          </a:p>
        </p:txBody>
      </p:sp>
      <p:sp>
        <p:nvSpPr>
          <p:cNvPr id="3" name="Content Placeholder 2">
            <a:extLst>
              <a:ext uri="{FF2B5EF4-FFF2-40B4-BE49-F238E27FC236}">
                <a16:creationId xmlns:a16="http://schemas.microsoft.com/office/drawing/2014/main" id="{96830631-37F7-15E1-5E74-C7A10F2AFCCF}"/>
              </a:ext>
            </a:extLst>
          </p:cNvPr>
          <p:cNvSpPr>
            <a:spLocks noGrp="1"/>
          </p:cNvSpPr>
          <p:nvPr>
            <p:ph idx="1"/>
          </p:nvPr>
        </p:nvSpPr>
        <p:spPr>
          <a:xfrm>
            <a:off x="1787806" y="1185450"/>
            <a:ext cx="3517598" cy="5426330"/>
          </a:xfrm>
        </p:spPr>
        <p:txBody>
          <a:bodyPr>
            <a:normAutofit fontScale="92500" lnSpcReduction="20000"/>
          </a:bodyPr>
          <a:lstStyle/>
          <a:p>
            <a:pPr marL="0" indent="0">
              <a:buNone/>
            </a:pPr>
            <a:r>
              <a:rPr lang="en-US" dirty="0"/>
              <a:t>The Arctic is warming fastest</a:t>
            </a:r>
          </a:p>
          <a:p>
            <a:pPr marL="0" indent="0">
              <a:buNone/>
            </a:pPr>
            <a:endParaRPr lang="en-US" dirty="0"/>
          </a:p>
          <a:p>
            <a:pPr marL="0" indent="0">
              <a:buNone/>
            </a:pPr>
            <a:r>
              <a:rPr lang="en-US" dirty="0"/>
              <a:t>Land warming faster than water</a:t>
            </a:r>
          </a:p>
          <a:p>
            <a:pPr marL="0" indent="0">
              <a:buNone/>
            </a:pPr>
            <a:endParaRPr lang="en-US" dirty="0"/>
          </a:p>
          <a:p>
            <a:pPr marL="0" indent="0">
              <a:buNone/>
            </a:pPr>
            <a:r>
              <a:rPr lang="en-US" dirty="0"/>
              <a:t>Reduced snow cover and sea ice</a:t>
            </a:r>
          </a:p>
          <a:p>
            <a:pPr marL="0" indent="0">
              <a:buNone/>
            </a:pPr>
            <a:endParaRPr lang="en-US" dirty="0"/>
          </a:p>
          <a:p>
            <a:pPr marL="0" indent="0">
              <a:buNone/>
            </a:pPr>
            <a:r>
              <a:rPr lang="en-US" dirty="0"/>
              <a:t>Intensification of rainfall</a:t>
            </a:r>
          </a:p>
          <a:p>
            <a:pPr marL="0" indent="0">
              <a:buNone/>
            </a:pPr>
            <a:endParaRPr lang="en-US" dirty="0"/>
          </a:p>
          <a:p>
            <a:pPr marL="0" indent="0">
              <a:buNone/>
            </a:pPr>
            <a:r>
              <a:rPr lang="en-US" dirty="0"/>
              <a:t>Changing of habitat ranges for plants and animals</a:t>
            </a:r>
          </a:p>
        </p:txBody>
      </p:sp>
      <p:sp>
        <p:nvSpPr>
          <p:cNvPr id="4" name="TextBox 3">
            <a:extLst>
              <a:ext uri="{FF2B5EF4-FFF2-40B4-BE49-F238E27FC236}">
                <a16:creationId xmlns:a16="http://schemas.microsoft.com/office/drawing/2014/main" id="{6DC2ADD1-ADB8-9442-E583-8B58B01D4002}"/>
              </a:ext>
            </a:extLst>
          </p:cNvPr>
          <p:cNvSpPr txBox="1"/>
          <p:nvPr/>
        </p:nvSpPr>
        <p:spPr>
          <a:xfrm>
            <a:off x="78378" y="879566"/>
            <a:ext cx="1419496" cy="504753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cycle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increased CO</a:t>
            </a:r>
            <a:r>
              <a:rPr lang="en-US" sz="1400" baseline="-25000" dirty="0">
                <a:solidFill>
                  <a:schemeClr val="tx1">
                    <a:lumMod val="65000"/>
                    <a:lumOff val="35000"/>
                  </a:schemeClr>
                </a:solidFill>
              </a:rPr>
              <a:t>2</a:t>
            </a:r>
            <a:r>
              <a:rPr lang="en-US" sz="1400" dirty="0">
                <a:solidFill>
                  <a:schemeClr val="tx1">
                    <a:lumMod val="65000"/>
                    <a:lumOff val="35000"/>
                  </a:schemeClr>
                </a:solidFill>
              </a:rPr>
              <a:t> in the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Emissions since the Industrial Revolution</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Recent climate change trends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 impact on climate patterns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5" name="TextBox 4">
            <a:extLst>
              <a:ext uri="{FF2B5EF4-FFF2-40B4-BE49-F238E27FC236}">
                <a16:creationId xmlns:a16="http://schemas.microsoft.com/office/drawing/2014/main" id="{AB1D2CB0-88C2-2B79-8336-C82A9DDA2016}"/>
              </a:ext>
            </a:extLst>
          </p:cNvPr>
          <p:cNvSpPr txBox="1"/>
          <p:nvPr/>
        </p:nvSpPr>
        <p:spPr>
          <a:xfrm>
            <a:off x="6096000" y="6611779"/>
            <a:ext cx="6223819" cy="246221"/>
          </a:xfrm>
          <a:prstGeom prst="rect">
            <a:avLst/>
          </a:prstGeom>
          <a:noFill/>
        </p:spPr>
        <p:txBody>
          <a:bodyPr wrap="square">
            <a:spAutoFit/>
          </a:bodyPr>
          <a:lstStyle/>
          <a:p>
            <a:r>
              <a:rPr lang="en-US" sz="1000" dirty="0">
                <a:solidFill>
                  <a:schemeClr val="bg1"/>
                </a:solidFill>
              </a:rPr>
              <a:t>Image copyright National Oceanic and Atmospheric Administration (NOAA). https://www.climate.gov/media/15022</a:t>
            </a:r>
          </a:p>
        </p:txBody>
      </p:sp>
      <p:pic>
        <p:nvPicPr>
          <p:cNvPr id="2050" name="Picture 2" descr="Map showing trends in global average surface temperature between 1990 and 2022">
            <a:extLst>
              <a:ext uri="{FF2B5EF4-FFF2-40B4-BE49-F238E27FC236}">
                <a16:creationId xmlns:a16="http://schemas.microsoft.com/office/drawing/2014/main" id="{5EE05FF5-BD05-4A77-9C1D-A378BFAC2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055" y="879566"/>
            <a:ext cx="6518286" cy="55871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00012E7-244D-D06A-C6DB-D8C8F9646C1F}"/>
              </a:ext>
            </a:extLst>
          </p:cNvPr>
          <p:cNvSpPr/>
          <p:nvPr/>
        </p:nvSpPr>
        <p:spPr>
          <a:xfrm>
            <a:off x="6745045" y="1775012"/>
            <a:ext cx="3894268" cy="763793"/>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AEA970-5502-5F77-E035-34F87DE76C2E}"/>
              </a:ext>
            </a:extLst>
          </p:cNvPr>
          <p:cNvSpPr/>
          <p:nvPr/>
        </p:nvSpPr>
        <p:spPr>
          <a:xfrm>
            <a:off x="5970494" y="3205779"/>
            <a:ext cx="1506071" cy="1237129"/>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BF40F3-AAB5-052F-2E26-DB41F31BC255}"/>
              </a:ext>
            </a:extLst>
          </p:cNvPr>
          <p:cNvSpPr/>
          <p:nvPr/>
        </p:nvSpPr>
        <p:spPr>
          <a:xfrm>
            <a:off x="8692180" y="2121051"/>
            <a:ext cx="1323190" cy="1020184"/>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4B07F1-A8F8-9181-BE95-5770016A7FE1}"/>
              </a:ext>
            </a:extLst>
          </p:cNvPr>
          <p:cNvSpPr/>
          <p:nvPr/>
        </p:nvSpPr>
        <p:spPr>
          <a:xfrm>
            <a:off x="7067775" y="4572001"/>
            <a:ext cx="3496235" cy="763793"/>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74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750"/>
                                        <p:tgtEl>
                                          <p:spTgt spid="6"/>
                                        </p:tgtEl>
                                      </p:cBhvr>
                                    </p:animEffect>
                                    <p:set>
                                      <p:cBhvr>
                                        <p:cTn id="12" dur="1" fill="hold">
                                          <p:stCondLst>
                                            <p:cond delay="749"/>
                                          </p:stCondLst>
                                        </p:cTn>
                                        <p:tgtEl>
                                          <p:spTgt spid="6"/>
                                        </p:tgtEl>
                                        <p:attrNameLst>
                                          <p:attrName>style.visibility</p:attrName>
                                        </p:attrNameLst>
                                      </p:cBhvr>
                                      <p:to>
                                        <p:strVal val="hidden"/>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75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750"/>
                                        <p:tgtEl>
                                          <p:spTgt spid="8"/>
                                        </p:tgtEl>
                                      </p:cBhvr>
                                    </p:animEffect>
                                    <p:set>
                                      <p:cBhvr>
                                        <p:cTn id="24" dur="1" fill="hold">
                                          <p:stCondLst>
                                            <p:cond delay="749"/>
                                          </p:stCondLst>
                                        </p:cTn>
                                        <p:tgtEl>
                                          <p:spTgt spid="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750"/>
                                        <p:tgtEl>
                                          <p:spTgt spid="7"/>
                                        </p:tgtEl>
                                      </p:cBhvr>
                                    </p:animEffect>
                                    <p:set>
                                      <p:cBhvr>
                                        <p:cTn id="27" dur="1" fill="hold">
                                          <p:stCondLst>
                                            <p:cond delay="749"/>
                                          </p:stCondLst>
                                        </p:cTn>
                                        <p:tgtEl>
                                          <p:spTgt spid="7"/>
                                        </p:tgtEl>
                                        <p:attrNameLst>
                                          <p:attrName>style.visibility</p:attrName>
                                        </p:attrNameLst>
                                      </p:cBhvr>
                                      <p:to>
                                        <p:strVal val="hidden"/>
                                      </p:to>
                                    </p:set>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75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750"/>
                                        <p:tgtEl>
                                          <p:spTgt spid="9"/>
                                        </p:tgtEl>
                                      </p:cBhvr>
                                    </p:animEffect>
                                    <p:set>
                                      <p:cBhvr>
                                        <p:cTn id="36" dur="1" fill="hold">
                                          <p:stCondLst>
                                            <p:cond delay="74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Lst>
  </p:timing>
</p:sld>
</file>

<file path=ppt/theme/theme1.xml><?xml version="1.0" encoding="utf-8"?>
<a:theme xmlns:a="http://schemas.openxmlformats.org/drawingml/2006/main" name="Horizont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Lectures">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ertic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Title Slid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ef6c801-3cb9-4c5a-a8e6-33c54d3e5499">
      <Terms xmlns="http://schemas.microsoft.com/office/infopath/2007/PartnerControls"/>
    </lcf76f155ced4ddcb4097134ff3c332f>
    <TaxCatchAll xmlns="4ea65c8a-cc77-4a12-aef6-f6a5055bcec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1588985072984582F0F0F011B52BD9" ma:contentTypeVersion="9" ma:contentTypeDescription="Create a new document." ma:contentTypeScope="" ma:versionID="0a4ed0092a4a3b279acbed50dd72a518">
  <xsd:schema xmlns:xsd="http://www.w3.org/2001/XMLSchema" xmlns:xs="http://www.w3.org/2001/XMLSchema" xmlns:p="http://schemas.microsoft.com/office/2006/metadata/properties" xmlns:ns2="7ef6c801-3cb9-4c5a-a8e6-33c54d3e5499" xmlns:ns3="4ea65c8a-cc77-4a12-aef6-f6a5055bcec0" targetNamespace="http://schemas.microsoft.com/office/2006/metadata/properties" ma:root="true" ma:fieldsID="53787a7a7aacb756c445f3cafc5ce5c9" ns2:_="" ns3:_="">
    <xsd:import namespace="7ef6c801-3cb9-4c5a-a8e6-33c54d3e5499"/>
    <xsd:import namespace="4ea65c8a-cc77-4a12-aef6-f6a5055bcec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f6c801-3cb9-4c5a-a8e6-33c54d3e54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3e6257d-7176-48e0-8b40-523761a9cd4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a65c8a-cc77-4a12-aef6-f6a5055bcec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a9cc2b7-a461-48e3-b326-f1d29f964448}" ma:internalName="TaxCatchAll" ma:showField="CatchAllData" ma:web="4ea65c8a-cc77-4a12-aef6-f6a5055bce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21BEFF-E8C6-4CAA-A84D-EDD2F1E539A4}">
  <ds:schemaRefs>
    <ds:schemaRef ds:uri="http://schemas.microsoft.com/office/2006/metadata/properties"/>
    <ds:schemaRef ds:uri="http://schemas.microsoft.com/office/infopath/2007/PartnerControls"/>
    <ds:schemaRef ds:uri="7ef6c801-3cb9-4c5a-a8e6-33c54d3e5499"/>
    <ds:schemaRef ds:uri="4ea65c8a-cc77-4a12-aef6-f6a5055bcec0"/>
  </ds:schemaRefs>
</ds:datastoreItem>
</file>

<file path=customXml/itemProps2.xml><?xml version="1.0" encoding="utf-8"?>
<ds:datastoreItem xmlns:ds="http://schemas.openxmlformats.org/officeDocument/2006/customXml" ds:itemID="{832B1E09-35E7-4456-ACC7-54C437062E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f6c801-3cb9-4c5a-a8e6-33c54d3e5499"/>
    <ds:schemaRef ds:uri="4ea65c8a-cc77-4a12-aef6-f6a5055bce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818BED5-5DF0-4D64-B8EE-6F6087480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1821</TotalTime>
  <Words>2930</Words>
  <Application>Microsoft Office PowerPoint</Application>
  <PresentationFormat>Widescreen</PresentationFormat>
  <Paragraphs>355</Paragraphs>
  <Slides>18</Slides>
  <Notes>14</Notes>
  <HiddenSlides>1</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Arial</vt:lpstr>
      <vt:lpstr>Calibri</vt:lpstr>
      <vt:lpstr>Calibri Light</vt:lpstr>
      <vt:lpstr>Century Gothic</vt:lpstr>
      <vt:lpstr>Horizontal</vt:lpstr>
      <vt:lpstr>Vertical</vt:lpstr>
      <vt:lpstr>Blank Title Slide</vt:lpstr>
      <vt:lpstr>Human Alterations to Climate</vt:lpstr>
      <vt:lpstr>How have humans affected climate and climate patterns in recent years?</vt:lpstr>
      <vt:lpstr>PowerPoint Presentation</vt:lpstr>
      <vt:lpstr>Effects of CO2 in the atmosphere</vt:lpstr>
      <vt:lpstr>CO2 since the Industrial Revolution</vt:lpstr>
      <vt:lpstr>CO2 concentrations since 1958</vt:lpstr>
      <vt:lpstr>Recent trends in global warming</vt:lpstr>
      <vt:lpstr>Recent trends in global warming</vt:lpstr>
      <vt:lpstr>Recent trends in global climate</vt:lpstr>
      <vt:lpstr>Recent trends in climate</vt:lpstr>
      <vt:lpstr>Human drivers of climate change</vt:lpstr>
      <vt:lpstr>Natural drivers of climate change</vt:lpstr>
      <vt:lpstr>Current influences on global temperature</vt:lpstr>
      <vt:lpstr>Human impact on climate:  How do we know?</vt:lpstr>
      <vt:lpstr>Human impact on climate:  How do we know?</vt:lpstr>
      <vt:lpstr>Human impact on climate</vt:lpstr>
      <vt:lpstr>How have humans affected climate and climate patterns in recent years?</vt:lpstr>
      <vt:lpstr>Discussion Prompts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Alisa Hass</dc:creator>
  <cp:lastModifiedBy>Alisa Hass</cp:lastModifiedBy>
  <cp:revision>56</cp:revision>
  <dcterms:created xsi:type="dcterms:W3CDTF">2023-10-10T16:51:11Z</dcterms:created>
  <dcterms:modified xsi:type="dcterms:W3CDTF">2023-12-20T21:26:16Z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0x010100261588985072984582F0F0F011B52BD9</vt:lpwstr>
  </property>
</Properties>
</file>